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embeddings/oleObject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264" r:id="rId2"/>
    <p:sldId id="303" r:id="rId3"/>
    <p:sldId id="327" r:id="rId4"/>
    <p:sldId id="266" r:id="rId5"/>
    <p:sldId id="305" r:id="rId6"/>
    <p:sldId id="306" r:id="rId7"/>
    <p:sldId id="307" r:id="rId8"/>
    <p:sldId id="309" r:id="rId9"/>
    <p:sldId id="304" r:id="rId10"/>
    <p:sldId id="265" r:id="rId11"/>
    <p:sldId id="289" r:id="rId12"/>
    <p:sldId id="273" r:id="rId13"/>
    <p:sldId id="274" r:id="rId14"/>
    <p:sldId id="275" r:id="rId15"/>
    <p:sldId id="290" r:id="rId16"/>
    <p:sldId id="276" r:id="rId17"/>
    <p:sldId id="270" r:id="rId18"/>
    <p:sldId id="271" r:id="rId19"/>
    <p:sldId id="269" r:id="rId20"/>
    <p:sldId id="277" r:id="rId21"/>
    <p:sldId id="279" r:id="rId22"/>
    <p:sldId id="280" r:id="rId23"/>
    <p:sldId id="281" r:id="rId24"/>
    <p:sldId id="326" r:id="rId25"/>
    <p:sldId id="284" r:id="rId26"/>
    <p:sldId id="282" r:id="rId27"/>
    <p:sldId id="285" r:id="rId28"/>
    <p:sldId id="288" r:id="rId29"/>
    <p:sldId id="314" r:id="rId30"/>
    <p:sldId id="315" r:id="rId31"/>
    <p:sldId id="316" r:id="rId32"/>
    <p:sldId id="317" r:id="rId33"/>
    <p:sldId id="318" r:id="rId34"/>
    <p:sldId id="319" r:id="rId35"/>
    <p:sldId id="320" r:id="rId36"/>
    <p:sldId id="321" r:id="rId37"/>
    <p:sldId id="322" r:id="rId38"/>
    <p:sldId id="323" r:id="rId39"/>
    <p:sldId id="324" r:id="rId40"/>
    <p:sldId id="308" r:id="rId41"/>
    <p:sldId id="310" r:id="rId42"/>
    <p:sldId id="311" r:id="rId43"/>
    <p:sldId id="287" r:id="rId44"/>
    <p:sldId id="312" r:id="rId45"/>
    <p:sldId id="313" r:id="rId46"/>
    <p:sldId id="325" r:id="rId47"/>
    <p:sldId id="301" r:id="rId48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2B7F"/>
    <a:srgbClr val="594E7F"/>
    <a:srgbClr val="D2C4F5"/>
    <a:srgbClr val="000000"/>
    <a:srgbClr val="ACAC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71" d="100"/>
          <a:sy n="171" d="100"/>
        </p:scale>
        <p:origin x="-104" y="-5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929E5F1-E376-D74E-A735-4A77037DFC6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529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2.png>
</file>

<file path=ppt/media/image23.png>
</file>

<file path=ppt/media/image26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96ACDB0-70E3-B64C-94D3-65C619F6862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1097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 pitchFamily="-11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Data</a:t>
            </a:r>
            <a:r>
              <a:rPr lang="en-US" baseline="0" dirty="0" smtClean="0"/>
              <a:t> Types: </a:t>
            </a:r>
            <a:r>
              <a:rPr lang="en-US" sz="1200" dirty="0" err="1" smtClean="0">
                <a:latin typeface="Courier"/>
                <a:cs typeface="Courier"/>
              </a:rPr>
              <a:t>int</a:t>
            </a:r>
            <a:r>
              <a:rPr lang="en-US" sz="1200" dirty="0" smtClean="0">
                <a:latin typeface="Courier"/>
                <a:cs typeface="Courier"/>
              </a:rPr>
              <a:t>, float, </a:t>
            </a:r>
            <a:r>
              <a:rPr lang="en-US" sz="1200" dirty="0" err="1" smtClean="0">
                <a:latin typeface="Courier"/>
                <a:cs typeface="Courier"/>
              </a:rPr>
              <a:t>str</a:t>
            </a:r>
            <a:r>
              <a:rPr lang="en-US" sz="1200" dirty="0" smtClean="0">
                <a:latin typeface="Courier"/>
                <a:cs typeface="Courier"/>
              </a:rPr>
              <a:t>, long, </a:t>
            </a:r>
            <a:r>
              <a:rPr lang="en-US" sz="1200" dirty="0" err="1" smtClean="0">
                <a:latin typeface="Courier"/>
                <a:cs typeface="Courier"/>
              </a:rPr>
              <a:t>bool</a:t>
            </a:r>
            <a:r>
              <a:rPr lang="en-US" sz="1200" dirty="0" smtClean="0">
                <a:latin typeface="Courier"/>
                <a:cs typeface="Courier"/>
              </a:rPr>
              <a:t> (only two values: True or False),… </a:t>
            </a:r>
          </a:p>
          <a:p>
            <a:r>
              <a:rPr lang="en-US" dirty="0" smtClean="0"/>
              <a:t>Can check the data type with type(value)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96ACDB0-70E3-B64C-94D3-65C619F68627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536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 descr="BNLppt_BG_Title_NewDOElogo_OffSc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457200" y="457200"/>
            <a:ext cx="6172200" cy="1600200"/>
          </a:xfrm>
        </p:spPr>
        <p:txBody>
          <a:bodyPr anchor="b"/>
          <a:lstStyle>
            <a:lvl1pPr algn="r">
              <a:defRPr sz="3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457200" y="2286000"/>
            <a:ext cx="6172200" cy="990600"/>
          </a:xfrm>
        </p:spPr>
        <p:txBody>
          <a:bodyPr/>
          <a:lstStyle>
            <a:lvl1pPr marL="0" indent="0" algn="r">
              <a:buFont typeface="Wingdings" pitchFamily="-112" charset="2"/>
              <a:buNone/>
              <a:defRPr sz="1900" i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948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5B56A7-F2E9-9949-B35F-E58C1677A687}" type="datetime1">
              <a:rPr lang="en-US" smtClean="0"/>
              <a:t>1/11/17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42548F5-B0C5-5741-AB6F-0537D3A2846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1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410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D89871-BFFF-DE43-898E-6190FBC3D058}" type="datetime1">
              <a:rPr lang="en-US" smtClean="0"/>
              <a:t>1/11/17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1DD733F-C394-4E44-80EE-DA3526949F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024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498918-26A4-0640-8AEB-504A9CA4F28D}" type="datetime1">
              <a:rPr lang="en-US" smtClean="0"/>
              <a:t>1/11/17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BE964B-44FF-8F4D-A999-975154491DC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614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327632-A69F-A446-B971-C55336DD8DCE}" type="datetime1">
              <a:rPr lang="en-US" smtClean="0"/>
              <a:t>1/11/17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3063454-FEBC-6942-AD2C-9E75FEF2CDF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94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1828800"/>
            <a:ext cx="3733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8800"/>
            <a:ext cx="3733800" cy="3886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43B54A-8D5C-B64D-B97E-D2BE20763B7B}" type="datetime1">
              <a:rPr lang="en-US" smtClean="0"/>
              <a:t>1/11/17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3D8032-D2CF-5B40-BBA2-821149560B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186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1C9B19-6FF9-1143-8245-AE6ADDA9BDC1}" type="datetime1">
              <a:rPr lang="en-US" smtClean="0"/>
              <a:t>1/11/17</a:t>
            </a:fld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1B7D2C-0045-6B47-82FB-B8A6F3333B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60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B52379-5A6D-6643-918A-DF6711229F5A}" type="datetime1">
              <a:rPr lang="en-US" smtClean="0"/>
              <a:t>1/11/17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B153C16-0934-6A42-9157-FCFD8BC163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07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089BF7-4131-2E41-95D1-894280EE04E3}" type="datetime1">
              <a:rPr lang="en-US" smtClean="0"/>
              <a:t>1/11/17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D3E271-A34B-6B42-94BB-13399D7089C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467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5909B4E-4F2B-1E49-850F-5E5D1C10F6AB}" type="datetime1">
              <a:rPr lang="en-US" smtClean="0"/>
              <a:t>1/11/17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F1ACEA-40FB-7648-A94F-E5E2423BAC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055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4AB45C-C5D5-0C4A-92F5-9234F627E77B}" type="datetime1">
              <a:rPr lang="en-US" smtClean="0"/>
              <a:t>1/11/17</a:t>
            </a:fld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DF724B-EFFA-994C-B633-CC4C27D5FF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5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8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5588" cy="685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0" y="1828800"/>
            <a:ext cx="7620000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981200" y="6223000"/>
            <a:ext cx="1143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FE820448-5365-FB43-A771-24FB6DC51DF0}" type="datetime1">
              <a:rPr lang="en-US" smtClean="0"/>
              <a:t>1/11/17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05150" y="6235700"/>
            <a:ext cx="30099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r>
              <a:rPr lang="en-US" smtClean="0"/>
              <a:t>Workshop</a:t>
            </a: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248400" y="6235700"/>
            <a:ext cx="990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042B7F"/>
                </a:solidFill>
              </a:defRPr>
            </a:lvl1pPr>
          </a:lstStyle>
          <a:p>
            <a:pPr>
              <a:defRPr/>
            </a:pPr>
            <a:fld id="{7A5D5C5D-B84B-764E-98C1-6FEBA5E88E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1090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hf sldNum="0" hdr="0" ftr="0" dt="0"/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42B7F"/>
          </a:solidFill>
          <a:latin typeface="Calibri"/>
          <a:ea typeface="+mj-ea"/>
          <a:cs typeface="Calibri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42B7F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42B7F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42B7F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42B7F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42B7F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42B7F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42B7F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 b="1">
          <a:solidFill>
            <a:srgbClr val="042B7F"/>
          </a:solidFill>
          <a:latin typeface="Arial" pitchFamily="-112" charset="0"/>
          <a:ea typeface="ＭＳ Ｐゴシック" pitchFamily="-112" charset="-128"/>
          <a:cs typeface="ＭＳ Ｐゴシック" pitchFamily="-112" charset="-128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42B7F"/>
        </a:buClr>
        <a:buSzPct val="110000"/>
        <a:buFont typeface="Wingdings" charset="0"/>
        <a:buChar char="§"/>
        <a:defRPr sz="24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42B7F"/>
        </a:buClr>
        <a:buSzPct val="90000"/>
        <a:buFont typeface="Times" charset="0"/>
        <a:buChar char="•"/>
        <a:defRPr sz="2000">
          <a:solidFill>
            <a:schemeClr val="tx1"/>
          </a:solidFill>
          <a:latin typeface="Calibri"/>
          <a:ea typeface="+mn-ea"/>
          <a:cs typeface="Calibri"/>
        </a:defRPr>
      </a:lvl2pPr>
      <a:lvl3pPr marL="1085850" indent="-228600" algn="l" rtl="0" eaLnBrk="1" fontAlgn="base" hangingPunct="1">
        <a:lnSpc>
          <a:spcPct val="80000"/>
        </a:lnSpc>
        <a:spcBef>
          <a:spcPct val="20000"/>
        </a:spcBef>
        <a:spcAft>
          <a:spcPct val="0"/>
        </a:spcAft>
        <a:buClr>
          <a:srgbClr val="042B7F"/>
        </a:buClr>
        <a:buSzPct val="90000"/>
        <a:buChar char="-"/>
        <a:defRPr>
          <a:solidFill>
            <a:schemeClr val="tx1"/>
          </a:solidFill>
          <a:latin typeface="Calibri"/>
          <a:ea typeface="+mn-ea"/>
          <a:cs typeface="Calibri"/>
        </a:defRPr>
      </a:lvl3pPr>
      <a:lvl4pPr marL="1428750" indent="-228600" algn="l" rtl="0" eaLnBrk="1" fontAlgn="base" hangingPunct="1">
        <a:lnSpc>
          <a:spcPct val="80000"/>
        </a:lnSpc>
        <a:spcBef>
          <a:spcPct val="20000"/>
        </a:spcBef>
        <a:spcAft>
          <a:spcPct val="0"/>
        </a:spcAft>
        <a:buClr>
          <a:srgbClr val="042B7F"/>
        </a:buClr>
        <a:buSzPct val="90000"/>
        <a:buChar char="-"/>
        <a:defRPr>
          <a:solidFill>
            <a:schemeClr val="tx1"/>
          </a:solidFill>
          <a:latin typeface="Calibri"/>
          <a:ea typeface="+mn-ea"/>
          <a:cs typeface="Calibri"/>
        </a:defRPr>
      </a:lvl4pPr>
      <a:lvl5pPr marL="1771650" indent="-228600" algn="l" rtl="0" eaLnBrk="1" fontAlgn="base" hangingPunct="1">
        <a:lnSpc>
          <a:spcPct val="80000"/>
        </a:lnSpc>
        <a:spcBef>
          <a:spcPct val="20000"/>
        </a:spcBef>
        <a:spcAft>
          <a:spcPct val="0"/>
        </a:spcAft>
        <a:buClr>
          <a:srgbClr val="042B7F"/>
        </a:buClr>
        <a:buSzPct val="90000"/>
        <a:buChar char="-"/>
        <a:defRPr>
          <a:solidFill>
            <a:schemeClr val="tx1"/>
          </a:solidFill>
          <a:latin typeface="Calibri"/>
          <a:ea typeface="+mn-ea"/>
          <a:cs typeface="Calibri"/>
        </a:defRPr>
      </a:lvl5pPr>
      <a:lvl6pPr marL="2228850" indent="-228600" algn="l" rtl="0" eaLnBrk="1" fontAlgn="base" hangingPunct="1">
        <a:lnSpc>
          <a:spcPct val="80000"/>
        </a:lnSpc>
        <a:spcBef>
          <a:spcPct val="20000"/>
        </a:spcBef>
        <a:spcAft>
          <a:spcPct val="0"/>
        </a:spcAft>
        <a:buClr>
          <a:srgbClr val="042B7F"/>
        </a:buClr>
        <a:buSzPct val="90000"/>
        <a:buChar char="-"/>
        <a:defRPr>
          <a:solidFill>
            <a:schemeClr val="tx1"/>
          </a:solidFill>
          <a:latin typeface="+mn-lt"/>
          <a:ea typeface="+mn-ea"/>
        </a:defRPr>
      </a:lvl6pPr>
      <a:lvl7pPr marL="2686050" indent="-228600" algn="l" rtl="0" eaLnBrk="1" fontAlgn="base" hangingPunct="1">
        <a:lnSpc>
          <a:spcPct val="80000"/>
        </a:lnSpc>
        <a:spcBef>
          <a:spcPct val="20000"/>
        </a:spcBef>
        <a:spcAft>
          <a:spcPct val="0"/>
        </a:spcAft>
        <a:buClr>
          <a:srgbClr val="042B7F"/>
        </a:buClr>
        <a:buSzPct val="90000"/>
        <a:buChar char="-"/>
        <a:defRPr>
          <a:solidFill>
            <a:schemeClr val="tx1"/>
          </a:solidFill>
          <a:latin typeface="+mn-lt"/>
          <a:ea typeface="+mn-ea"/>
        </a:defRPr>
      </a:lvl7pPr>
      <a:lvl8pPr marL="3143250" indent="-228600" algn="l" rtl="0" eaLnBrk="1" fontAlgn="base" hangingPunct="1">
        <a:lnSpc>
          <a:spcPct val="80000"/>
        </a:lnSpc>
        <a:spcBef>
          <a:spcPct val="20000"/>
        </a:spcBef>
        <a:spcAft>
          <a:spcPct val="0"/>
        </a:spcAft>
        <a:buClr>
          <a:srgbClr val="042B7F"/>
        </a:buClr>
        <a:buSzPct val="90000"/>
        <a:buChar char="-"/>
        <a:defRPr>
          <a:solidFill>
            <a:schemeClr val="tx1"/>
          </a:solidFill>
          <a:latin typeface="+mn-lt"/>
          <a:ea typeface="+mn-ea"/>
        </a:defRPr>
      </a:lvl8pPr>
      <a:lvl9pPr marL="3600450" indent="-228600" algn="l" rtl="0" eaLnBrk="1" fontAlgn="base" hangingPunct="1">
        <a:lnSpc>
          <a:spcPct val="80000"/>
        </a:lnSpc>
        <a:spcBef>
          <a:spcPct val="20000"/>
        </a:spcBef>
        <a:spcAft>
          <a:spcPct val="0"/>
        </a:spcAft>
        <a:buClr>
          <a:srgbClr val="042B7F"/>
        </a:buClr>
        <a:buSzPct val="90000"/>
        <a:buChar char="-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bnl.gov/compsci" TargetMode="External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J3xLuZNKhlY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Relationship Id="rId3" Type="http://schemas.openxmlformats.org/officeDocument/2006/relationships/image" Target="../media/image25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dacity.com" TargetMode="External"/><Relationship Id="rId4" Type="http://schemas.openxmlformats.org/officeDocument/2006/relationships/hyperlink" Target="http://www.coursera.org" TargetMode="External"/><Relationship Id="rId5" Type="http://schemas.openxmlformats.org/officeDocument/2006/relationships/hyperlink" Target="http://www.edx.org" TargetMode="External"/><Relationship Id="rId6" Type="http://schemas.openxmlformats.org/officeDocument/2006/relationships/hyperlink" Target="http://www.codecademy.com/tracks/pytho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python.org" TargetMode="Externa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7200" y="1066800"/>
            <a:ext cx="6172200" cy="838200"/>
          </a:xfrm>
        </p:spPr>
        <p:txBody>
          <a:bodyPr/>
          <a:lstStyle/>
          <a:p>
            <a:r>
              <a:rPr lang="en-US" sz="2400" dirty="0" smtClean="0">
                <a:latin typeface="Calibri"/>
                <a:cs typeface="Calibri"/>
              </a:rPr>
              <a:t>An Introduction to Programming with Python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457200" y="2362200"/>
            <a:ext cx="6172200" cy="1143000"/>
          </a:xfrm>
        </p:spPr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Meifeng Lin</a:t>
            </a:r>
          </a:p>
          <a:p>
            <a:r>
              <a:rPr lang="en-US" dirty="0" smtClean="0">
                <a:latin typeface="Calibri"/>
                <a:cs typeface="Calibri"/>
              </a:rPr>
              <a:t>Computational Science </a:t>
            </a:r>
            <a:r>
              <a:rPr lang="en-US" dirty="0" smtClean="0"/>
              <a:t>Initiative</a:t>
            </a:r>
            <a:endParaRPr lang="en-US" dirty="0" smtClean="0">
              <a:latin typeface="Calibri"/>
              <a:cs typeface="Calibri"/>
            </a:endParaRP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>
                <a:latin typeface="Calibri"/>
                <a:cs typeface="Calibri"/>
              </a:rPr>
              <a:t>BNL Winter Program</a:t>
            </a:r>
            <a:endParaRPr lang="en-US" dirty="0" smtClean="0">
              <a:latin typeface="Calibri"/>
              <a:cs typeface="Calibri"/>
            </a:endParaRPr>
          </a:p>
          <a:p>
            <a:r>
              <a:rPr lang="en-US" dirty="0" smtClean="0"/>
              <a:t>January 12, 2017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8844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Lesson Plan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47800"/>
            <a:ext cx="7620000" cy="4495800"/>
          </a:xfrm>
        </p:spPr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Python Basics with Demonstration [45 minutes]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We’ll use Canopy for demonstration in class.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More experienced users feel free to use your own installation of python.</a:t>
            </a:r>
          </a:p>
          <a:p>
            <a:pPr marL="0" indent="0">
              <a:buNone/>
            </a:pPr>
            <a:endParaRPr lang="en-US" dirty="0"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Hands-On Exercises [</a:t>
            </a:r>
            <a:r>
              <a:rPr lang="en-US" dirty="0" smtClean="0"/>
              <a:t>75</a:t>
            </a:r>
            <a:r>
              <a:rPr lang="en-US" dirty="0" smtClean="0">
                <a:latin typeface="Calibri"/>
                <a:cs typeface="Calibri"/>
              </a:rPr>
              <a:t> minutes]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Generate random numbers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Calculate average and standard deviation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Monte Carlo methods</a:t>
            </a:r>
          </a:p>
        </p:txBody>
      </p:sp>
    </p:spTree>
    <p:extLst>
      <p:ext uri="{BB962C8B-B14F-4D97-AF65-F5344CB8AC3E}">
        <p14:creationId xmlns:p14="http://schemas.microsoft.com/office/powerpoint/2010/main" val="14253770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</a:t>
            </a:r>
            <a:r>
              <a:rPr lang="en-US" dirty="0" smtClean="0">
                <a:latin typeface="Calibri"/>
                <a:cs typeface="Calibri"/>
              </a:rPr>
              <a:t>Goals for this course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Introduce you to the world of programming</a:t>
            </a:r>
          </a:p>
          <a:p>
            <a:r>
              <a:rPr lang="en-US" dirty="0" smtClean="0">
                <a:latin typeface="Calibri"/>
                <a:cs typeface="Calibri"/>
              </a:rPr>
              <a:t>Give you a taste of flavors of Python</a:t>
            </a:r>
          </a:p>
          <a:p>
            <a:r>
              <a:rPr lang="en-US" dirty="0" smtClean="0">
                <a:latin typeface="Calibri"/>
                <a:cs typeface="Calibri"/>
              </a:rPr>
              <a:t>Hopefully can motivate you to learn more about </a:t>
            </a:r>
            <a:r>
              <a:rPr lang="en-US" dirty="0" smtClean="0">
                <a:latin typeface="Calibri"/>
                <a:cs typeface="Calibri"/>
              </a:rPr>
              <a:t>python and computer programming in general. 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5612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Starting up Canopy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828800"/>
            <a:ext cx="4038600" cy="3886200"/>
          </a:xfr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/>
          <a:lstStyle/>
          <a:p>
            <a:r>
              <a:rPr lang="en-US" sz="1800" dirty="0" smtClean="0"/>
              <a:t>If you have Canopy installed on your own laptop, double click the launcher. </a:t>
            </a:r>
          </a:p>
          <a:p>
            <a:pPr marL="57150" indent="0">
              <a:buNone/>
            </a:pPr>
            <a:r>
              <a:rPr lang="en-US" sz="1400" dirty="0"/>
              <a:t> </a:t>
            </a:r>
            <a:r>
              <a:rPr lang="en-US" sz="1400" dirty="0" smtClean="0"/>
              <a:t>     </a:t>
            </a:r>
          </a:p>
          <a:p>
            <a:pPr marL="57150" indent="0">
              <a:buNone/>
            </a:pPr>
            <a:r>
              <a:rPr lang="en-US" sz="1400" dirty="0"/>
              <a:t> </a:t>
            </a:r>
            <a:r>
              <a:rPr lang="en-US" sz="1400" dirty="0" smtClean="0"/>
              <a:t>     Something like this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>
          <a:xfrm>
            <a:off x="762000" y="4191000"/>
            <a:ext cx="3505200" cy="838200"/>
          </a:xfr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pPr marL="0" indent="0">
              <a:buNone/>
            </a:pPr>
            <a:r>
              <a:rPr lang="en-US" sz="1400" dirty="0" smtClean="0"/>
              <a:t>You will be asked to do some setup the first time you run Canopy. For most of you, choosing the default should suffice. </a:t>
            </a:r>
            <a:endParaRPr lang="en-US" sz="14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2667000"/>
            <a:ext cx="990600" cy="870962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>
            <a:off x="2438400" y="3124200"/>
            <a:ext cx="5334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" name="TextBox 4"/>
          <p:cNvSpPr txBox="1"/>
          <p:nvPr/>
        </p:nvSpPr>
        <p:spPr>
          <a:xfrm>
            <a:off x="5029200" y="1828800"/>
            <a:ext cx="3505200" cy="1200329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§"/>
            </a:pPr>
            <a:r>
              <a:rPr lang="en-US" sz="1800" dirty="0" smtClean="0">
                <a:latin typeface="Calibri"/>
                <a:cs typeface="Calibri"/>
              </a:rPr>
              <a:t>On the Amazon Cloud Remote Desktop, simply click the “</a:t>
            </a:r>
            <a:r>
              <a:rPr lang="en-US" sz="1800" dirty="0" err="1" smtClean="0">
                <a:latin typeface="Calibri"/>
                <a:cs typeface="Calibri"/>
              </a:rPr>
              <a:t>Enthought</a:t>
            </a:r>
            <a:r>
              <a:rPr lang="en-US" sz="1800" dirty="0" smtClean="0">
                <a:latin typeface="Calibri"/>
                <a:cs typeface="Calibri"/>
              </a:rPr>
              <a:t> Canopy” icon on the desktop. </a:t>
            </a:r>
            <a:endParaRPr lang="en-US" sz="18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87141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00200"/>
            <a:ext cx="3238500" cy="16805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600200"/>
            <a:ext cx="3276600" cy="5759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886200"/>
            <a:ext cx="3199087" cy="19050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81000" y="304801"/>
            <a:ext cx="8382000" cy="685800"/>
          </a:xfrm>
        </p:spPr>
        <p:txBody>
          <a:bodyPr/>
          <a:lstStyle/>
          <a:p>
            <a:r>
              <a:rPr lang="en-US" dirty="0" smtClean="0"/>
              <a:t>Setting up Canopy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0200" y="2514600"/>
            <a:ext cx="3276600" cy="420139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200" y="1600200"/>
            <a:ext cx="384365" cy="5232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</a:rPr>
              <a:t>1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29200" y="3886200"/>
            <a:ext cx="384365" cy="5232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4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57200" y="3886200"/>
            <a:ext cx="384365" cy="5232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029200" y="1600200"/>
            <a:ext cx="384365" cy="5232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3"/>
                </a:solidFill>
              </a:rPr>
              <a:t>2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 flipV="1">
            <a:off x="3276600" y="5715000"/>
            <a:ext cx="228600" cy="3810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Straight Arrow Connector 17"/>
          <p:cNvCxnSpPr/>
          <p:nvPr/>
        </p:nvCxnSpPr>
        <p:spPr bwMode="auto">
          <a:xfrm flipV="1">
            <a:off x="5638800" y="4191000"/>
            <a:ext cx="228600" cy="38100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0096564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533399"/>
            <a:ext cx="4419600" cy="572234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  <p:sp>
        <p:nvSpPr>
          <p:cNvPr id="5" name="TextBox 4"/>
          <p:cNvSpPr txBox="1"/>
          <p:nvPr/>
        </p:nvSpPr>
        <p:spPr>
          <a:xfrm>
            <a:off x="5867400" y="3962400"/>
            <a:ext cx="2632602" cy="5232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A75AB"/>
                </a:solidFill>
                <a:latin typeface="Calibri"/>
                <a:cs typeface="Calibri"/>
              </a:rPr>
              <a:t>t</a:t>
            </a:r>
            <a:r>
              <a:rPr lang="en-US" dirty="0" smtClean="0">
                <a:solidFill>
                  <a:srgbClr val="3A75AB"/>
                </a:solidFill>
                <a:latin typeface="Calibri"/>
                <a:cs typeface="Calibri"/>
              </a:rPr>
              <a:t>he </a:t>
            </a:r>
            <a:r>
              <a:rPr lang="en-US" dirty="0" err="1" smtClean="0">
                <a:solidFill>
                  <a:srgbClr val="3A75AB"/>
                </a:solidFill>
                <a:latin typeface="Calibri"/>
                <a:cs typeface="Calibri"/>
              </a:rPr>
              <a:t>IPython</a:t>
            </a:r>
            <a:r>
              <a:rPr lang="en-US" dirty="0" smtClean="0">
                <a:solidFill>
                  <a:srgbClr val="3A75AB"/>
                </a:solidFill>
                <a:latin typeface="Calibri"/>
                <a:cs typeface="Calibri"/>
              </a:rPr>
              <a:t> shell</a:t>
            </a:r>
            <a:endParaRPr lang="en-US" dirty="0">
              <a:solidFill>
                <a:srgbClr val="3A75AB"/>
              </a:solidFill>
              <a:latin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67400" y="1600200"/>
            <a:ext cx="1762021" cy="52322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3"/>
                </a:solidFill>
                <a:latin typeface="Calibri"/>
                <a:cs typeface="Calibri"/>
              </a:rPr>
              <a:t>text editor</a:t>
            </a:r>
            <a:endParaRPr lang="en-US" dirty="0">
              <a:solidFill>
                <a:schemeClr val="accent3"/>
              </a:solidFill>
              <a:latin typeface="Calibri"/>
              <a:cs typeface="Calibri"/>
            </a:endParaRPr>
          </a:p>
        </p:txBody>
      </p:sp>
      <p:cxnSp>
        <p:nvCxnSpPr>
          <p:cNvPr id="7" name="Straight Arrow Connector 6"/>
          <p:cNvCxnSpPr/>
          <p:nvPr/>
        </p:nvCxnSpPr>
        <p:spPr bwMode="auto">
          <a:xfrm flipH="1">
            <a:off x="5181600" y="1905000"/>
            <a:ext cx="609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9" name="Straight Arrow Connector 8"/>
          <p:cNvCxnSpPr/>
          <p:nvPr/>
        </p:nvCxnSpPr>
        <p:spPr bwMode="auto">
          <a:xfrm flipH="1">
            <a:off x="5181600" y="4267200"/>
            <a:ext cx="609600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11" name="Group 10"/>
          <p:cNvGrpSpPr/>
          <p:nvPr/>
        </p:nvGrpSpPr>
        <p:grpSpPr>
          <a:xfrm>
            <a:off x="5257800" y="4648200"/>
            <a:ext cx="3733799" cy="1578352"/>
            <a:chOff x="5257800" y="4648200"/>
            <a:chExt cx="3733799" cy="1578352"/>
          </a:xfrm>
        </p:grpSpPr>
        <p:sp>
          <p:nvSpPr>
            <p:cNvPr id="2" name="TextBox 1"/>
            <p:cNvSpPr txBox="1"/>
            <p:nvPr/>
          </p:nvSpPr>
          <p:spPr>
            <a:xfrm>
              <a:off x="5257800" y="5334000"/>
              <a:ext cx="3733799" cy="892552"/>
            </a:xfrm>
            <a:prstGeom prst="rect">
              <a:avLst/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An enhanced interactive python shell</a:t>
              </a:r>
              <a:r>
                <a:rPr lang="en-US" sz="3200" dirty="0" smtClean="0"/>
                <a:t>.</a:t>
              </a:r>
              <a:endParaRPr lang="en-US" sz="3200" dirty="0"/>
            </a:p>
          </p:txBody>
        </p:sp>
        <p:cxnSp>
          <p:nvCxnSpPr>
            <p:cNvPr id="8" name="Straight Arrow Connector 7"/>
            <p:cNvCxnSpPr/>
            <p:nvPr/>
          </p:nvCxnSpPr>
          <p:spPr bwMode="auto">
            <a:xfrm flipV="1">
              <a:off x="7010400" y="4648200"/>
              <a:ext cx="0" cy="685800"/>
            </a:xfrm>
            <a:prstGeom prst="straightConnector1">
              <a:avLst/>
            </a:prstGeom>
            <a:solidFill>
              <a:schemeClr val="accent1"/>
            </a:solidFill>
            <a:ln w="5715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2138323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Standard Python Shell vs. </a:t>
            </a:r>
            <a:r>
              <a:rPr lang="en-US" dirty="0" err="1" smtClean="0"/>
              <a:t>IPython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standard python shell</a:t>
            </a:r>
          </a:p>
          <a:p>
            <a:pPr lvl="1"/>
            <a:r>
              <a:rPr lang="en-US" dirty="0" smtClean="0"/>
              <a:t>Barebones interpreter</a:t>
            </a:r>
          </a:p>
          <a:p>
            <a:pPr lvl="1"/>
            <a:r>
              <a:rPr lang="en-US" dirty="0" smtClean="0"/>
              <a:t>This is what you get with the standard Python distribution.</a:t>
            </a:r>
          </a:p>
          <a:p>
            <a:endParaRPr lang="en-US" dirty="0" smtClean="0"/>
          </a:p>
          <a:p>
            <a:r>
              <a:rPr lang="en-US" dirty="0" err="1" smtClean="0"/>
              <a:t>IPython</a:t>
            </a:r>
            <a:r>
              <a:rPr lang="en-US" dirty="0" smtClean="0"/>
              <a:t> -- An advanced python shell</a:t>
            </a:r>
          </a:p>
          <a:p>
            <a:pPr lvl="1"/>
            <a:r>
              <a:rPr lang="en-US" dirty="0" smtClean="0"/>
              <a:t>Tab completion of variable names</a:t>
            </a:r>
          </a:p>
          <a:p>
            <a:pPr lvl="1"/>
            <a:r>
              <a:rPr lang="en-US" dirty="0" smtClean="0"/>
              <a:t>Supports some Unix/Windows commands</a:t>
            </a:r>
          </a:p>
          <a:p>
            <a:pPr lvl="1"/>
            <a:r>
              <a:rPr lang="en-US" dirty="0" smtClean="0"/>
              <a:t>Inline documentation</a:t>
            </a:r>
          </a:p>
          <a:p>
            <a:pPr lvl="1"/>
            <a:r>
              <a:rPr lang="en-US" dirty="0" smtClean="0"/>
              <a:t>Syntax highlighting</a:t>
            </a:r>
          </a:p>
          <a:p>
            <a:pPr lvl="1"/>
            <a:r>
              <a:rPr lang="en-US" dirty="0" smtClean="0"/>
              <a:t>Good for beginners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40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Ways to Use Python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-9081" b="-9081"/>
          <a:stretch>
            <a:fillRect/>
          </a:stretch>
        </p:blipFill>
        <p:spPr>
          <a:xfrm>
            <a:off x="152400" y="1066800"/>
            <a:ext cx="4465918" cy="4648200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-23789" b="-23789"/>
          <a:stretch>
            <a:fillRect/>
          </a:stretch>
        </p:blipFill>
        <p:spPr>
          <a:xfrm>
            <a:off x="4724400" y="762000"/>
            <a:ext cx="3810000" cy="3965510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4419600"/>
            <a:ext cx="3682999" cy="2054423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990600" y="3429000"/>
            <a:ext cx="2677311" cy="52322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Interactive mode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562600" y="3429000"/>
            <a:ext cx="1942684" cy="52322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Script mode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800600" y="5715000"/>
            <a:ext cx="4045999" cy="33855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smtClean="0">
                <a:latin typeface="Calibri"/>
                <a:cs typeface="Calibri"/>
              </a:rPr>
              <a:t>Or in terminal</a:t>
            </a:r>
            <a:r>
              <a:rPr lang="en-US" sz="1600" dirty="0" smtClean="0"/>
              <a:t>: </a:t>
            </a:r>
            <a:r>
              <a:rPr lang="en-US" sz="1600" dirty="0" smtClean="0">
                <a:solidFill>
                  <a:schemeClr val="accent3"/>
                </a:solidFill>
                <a:latin typeface="Courier"/>
                <a:cs typeface="Courier"/>
              </a:rPr>
              <a:t>python </a:t>
            </a:r>
            <a:r>
              <a:rPr lang="en-US" sz="1600" dirty="0" err="1" smtClean="0">
                <a:solidFill>
                  <a:schemeClr val="accent3"/>
                </a:solidFill>
                <a:latin typeface="Courier"/>
                <a:cs typeface="Courier"/>
              </a:rPr>
              <a:t>hello_world.py</a:t>
            </a:r>
            <a:endParaRPr lang="en-US" sz="1600" dirty="0">
              <a:solidFill>
                <a:schemeClr val="accent3"/>
              </a:solidFill>
              <a:latin typeface="Courier"/>
              <a:cs typeface="Courier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2400" y="5562600"/>
            <a:ext cx="4160113" cy="307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tx1"/>
                </a:solidFill>
                <a:latin typeface="Calibri"/>
                <a:cs typeface="Calibri"/>
              </a:rPr>
              <a:t>Good for prototyping code segments or as a calculator.</a:t>
            </a:r>
            <a:endParaRPr lang="en-US" sz="140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85317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to know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47800"/>
            <a:ext cx="7620000" cy="4267200"/>
          </a:xfrm>
        </p:spPr>
        <p:txBody>
          <a:bodyPr/>
          <a:lstStyle/>
          <a:p>
            <a:r>
              <a:rPr lang="en-US" dirty="0" smtClean="0"/>
              <a:t>There are two major releases of Python: Python 2.x and Python 3.x</a:t>
            </a:r>
          </a:p>
          <a:p>
            <a:endParaRPr lang="en-US" dirty="0"/>
          </a:p>
          <a:p>
            <a:r>
              <a:rPr lang="en-US" dirty="0" smtClean="0"/>
              <a:t>Python 3.x is not backward compatible. So make sure you know which version you are using.</a:t>
            </a:r>
          </a:p>
          <a:p>
            <a:pPr lvl="1"/>
            <a:r>
              <a:rPr lang="en-US" dirty="0" smtClean="0"/>
              <a:t>If you are using a terminal, you can check by running:</a:t>
            </a:r>
          </a:p>
          <a:p>
            <a:pPr lvl="2">
              <a:buFont typeface="Wingdings" charset="0"/>
              <a:buChar char="Ø"/>
            </a:pPr>
            <a:r>
              <a:rPr lang="en-US" dirty="0">
                <a:solidFill>
                  <a:schemeClr val="accent3"/>
                </a:solidFill>
                <a:latin typeface="Courier"/>
                <a:cs typeface="Courier"/>
              </a:rPr>
              <a:t>p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ython --version</a:t>
            </a:r>
          </a:p>
          <a:p>
            <a:pPr lvl="1"/>
            <a:r>
              <a:rPr lang="en-US" dirty="0" smtClean="0">
                <a:solidFill>
                  <a:srgbClr val="141313"/>
                </a:solidFill>
              </a:rPr>
              <a:t>In the interactive mode, you can check with </a:t>
            </a:r>
          </a:p>
          <a:p>
            <a:pPr lvl="2">
              <a:buFont typeface="Wingdings" charset="2"/>
              <a:buChar char="Ø"/>
            </a:pPr>
            <a:r>
              <a:rPr lang="en-US" dirty="0">
                <a:solidFill>
                  <a:srgbClr val="3A75AB"/>
                </a:solidFill>
                <a:latin typeface="Courier"/>
                <a:cs typeface="Courier"/>
              </a:rPr>
              <a:t>p</a:t>
            </a:r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rint </a:t>
            </a:r>
            <a:r>
              <a:rPr lang="en-US" dirty="0" err="1" smtClean="0">
                <a:solidFill>
                  <a:srgbClr val="3A75AB"/>
                </a:solidFill>
                <a:latin typeface="Courier"/>
                <a:cs typeface="Courier"/>
              </a:rPr>
              <a:t>sys.version</a:t>
            </a:r>
            <a:endParaRPr lang="en-US" dirty="0" smtClean="0">
              <a:solidFill>
                <a:srgbClr val="3A75AB"/>
              </a:solidFill>
              <a:latin typeface="Courier"/>
              <a:cs typeface="Courier"/>
            </a:endParaRPr>
          </a:p>
          <a:p>
            <a:pPr lvl="1">
              <a:buFont typeface="Arial"/>
              <a:buChar char="•"/>
            </a:pPr>
            <a:r>
              <a:rPr lang="en-US" dirty="0" smtClean="0"/>
              <a:t>On the Amazon RD, it should</a:t>
            </a:r>
            <a:r>
              <a:rPr lang="en-US" dirty="0" smtClean="0"/>
              <a:t> return: </a:t>
            </a:r>
            <a:endParaRPr lang="en-US" dirty="0" smtClean="0"/>
          </a:p>
          <a:p>
            <a:pPr lvl="2">
              <a:buFont typeface="Wingdings" charset="0"/>
              <a:buChar char="Ø"/>
            </a:pPr>
            <a:r>
              <a:rPr lang="en-US" dirty="0" smtClean="0">
                <a:solidFill>
                  <a:srgbClr val="2FFF12"/>
                </a:solidFill>
                <a:latin typeface="Courier"/>
              </a:rPr>
              <a:t>Python </a:t>
            </a:r>
            <a:r>
              <a:rPr lang="en-US" dirty="0" smtClean="0">
                <a:solidFill>
                  <a:srgbClr val="2FFF12"/>
                </a:solidFill>
                <a:latin typeface="Courier"/>
              </a:rPr>
              <a:t>2.7.11 </a:t>
            </a:r>
            <a:r>
              <a:rPr lang="en-US" dirty="0">
                <a:solidFill>
                  <a:srgbClr val="2FFF12"/>
                </a:solidFill>
                <a:latin typeface="Courier"/>
              </a:rPr>
              <a:t>--  64-bit </a:t>
            </a:r>
            <a:endParaRPr lang="en-US" dirty="0" smtClean="0">
              <a:solidFill>
                <a:srgbClr val="2FFF12"/>
              </a:solidFill>
              <a:latin typeface="Courier"/>
            </a:endParaRPr>
          </a:p>
          <a:p>
            <a:pPr lvl="2">
              <a:buFont typeface="Wingdings" charset="0"/>
              <a:buChar char="Ø"/>
            </a:pPr>
            <a:endParaRPr lang="en-US" dirty="0"/>
          </a:p>
          <a:p>
            <a:r>
              <a:rPr lang="en-US" dirty="0" smtClean="0"/>
              <a:t>We will be using Python 2.x.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150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Good to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371600"/>
            <a:ext cx="7620000" cy="4495800"/>
          </a:xfrm>
        </p:spPr>
        <p:txBody>
          <a:bodyPr/>
          <a:lstStyle/>
          <a:p>
            <a:r>
              <a:rPr lang="en-US" dirty="0" smtClean="0"/>
              <a:t>Code blocks are organized by indentation</a:t>
            </a:r>
          </a:p>
          <a:p>
            <a:r>
              <a:rPr lang="en-US" dirty="0" smtClean="0"/>
              <a:t>Single-line comments start with </a:t>
            </a:r>
            <a:r>
              <a:rPr lang="en-US" dirty="0" smtClean="0">
                <a:solidFill>
                  <a:srgbClr val="FF0000"/>
                </a:solidFill>
              </a:rPr>
              <a:t>#</a:t>
            </a:r>
          </a:p>
          <a:p>
            <a:r>
              <a:rPr lang="en-US" dirty="0" smtClean="0"/>
              <a:t>Multiline comments start and end with </a:t>
            </a:r>
            <a:r>
              <a:rPr lang="en-US" u="sng" dirty="0" smtClean="0"/>
              <a:t>matching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``` (three single quotation marks) or </a:t>
            </a:r>
            <a:r>
              <a:rPr lang="en-US" dirty="0" smtClean="0">
                <a:solidFill>
                  <a:srgbClr val="FF0000"/>
                </a:solidFill>
                <a:latin typeface="Courier"/>
                <a:cs typeface="Courier"/>
              </a:rPr>
              <a:t>“”” </a:t>
            </a:r>
            <a:r>
              <a:rPr lang="en-US" dirty="0" smtClean="0">
                <a:solidFill>
                  <a:srgbClr val="FF0000"/>
                </a:solidFill>
              </a:rPr>
              <a:t>(three double quotation marks)</a:t>
            </a:r>
          </a:p>
          <a:p>
            <a:r>
              <a:rPr lang="en-US" dirty="0" smtClean="0"/>
              <a:t>Comments are ignored by the interpreter, except when the first line begins with 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#!</a:t>
            </a:r>
          </a:p>
          <a:p>
            <a:pPr lvl="1">
              <a:buFont typeface="Wingdings" charset="2"/>
              <a:buChar char="Ø"/>
            </a:pP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#!/</a:t>
            </a:r>
            <a:r>
              <a:rPr lang="en-US" dirty="0" err="1" smtClean="0">
                <a:solidFill>
                  <a:schemeClr val="accent3"/>
                </a:solidFill>
                <a:latin typeface="Courier"/>
                <a:cs typeface="Courier"/>
              </a:rPr>
              <a:t>usr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/bin/python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It tells the </a:t>
            </a:r>
            <a:r>
              <a:rPr lang="en-US" dirty="0" smtClean="0"/>
              <a:t>Operating System (OS)</a:t>
            </a:r>
            <a:r>
              <a:rPr lang="en-US" dirty="0" smtClean="0"/>
              <a:t> </a:t>
            </a:r>
            <a:r>
              <a:rPr lang="en-US" dirty="0" smtClean="0"/>
              <a:t>that the program is to be processed by /</a:t>
            </a:r>
            <a:r>
              <a:rPr lang="en-US" dirty="0" err="1" smtClean="0"/>
              <a:t>usr</a:t>
            </a:r>
            <a:r>
              <a:rPr lang="en-US" dirty="0" smtClean="0"/>
              <a:t>/bin/python.</a:t>
            </a:r>
            <a:endParaRPr lang="en-US" dirty="0"/>
          </a:p>
          <a:p>
            <a:r>
              <a:rPr lang="en-US" dirty="0" smtClean="0"/>
              <a:t>Demo: </a:t>
            </a:r>
            <a:r>
              <a:rPr lang="en-US" dirty="0" err="1" smtClean="0">
                <a:solidFill>
                  <a:schemeClr val="accent3"/>
                </a:solidFill>
                <a:latin typeface="Courier"/>
                <a:cs typeface="Courier"/>
              </a:rPr>
              <a:t>hello_world.py</a:t>
            </a:r>
            <a:endParaRPr lang="en-US" dirty="0">
              <a:solidFill>
                <a:schemeClr val="accent3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521616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Python Basic Building Blocks </a:t>
            </a:r>
            <a:endParaRPr lang="en-US" sz="2800" b="0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676400"/>
            <a:ext cx="7620000" cy="4267200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alibri"/>
                <a:cs typeface="Calibri"/>
              </a:rPr>
              <a:t>Data Types: </a:t>
            </a:r>
            <a:r>
              <a:rPr lang="en-US" sz="2000" dirty="0" err="1">
                <a:solidFill>
                  <a:srgbClr val="3A75AB"/>
                </a:solidFill>
                <a:latin typeface="Courier"/>
                <a:cs typeface="Courier"/>
              </a:rPr>
              <a:t>int</a:t>
            </a:r>
            <a:r>
              <a:rPr lang="en-US" sz="2000" dirty="0">
                <a:solidFill>
                  <a:srgbClr val="3A75AB"/>
                </a:solidFill>
                <a:latin typeface="Courier"/>
                <a:cs typeface="Courier"/>
              </a:rPr>
              <a:t>, float, </a:t>
            </a:r>
            <a:r>
              <a:rPr lang="en-US" sz="2000" dirty="0" err="1">
                <a:solidFill>
                  <a:srgbClr val="3A75AB"/>
                </a:solidFill>
                <a:latin typeface="Courier"/>
                <a:cs typeface="Courier"/>
              </a:rPr>
              <a:t>str</a:t>
            </a:r>
            <a:r>
              <a:rPr lang="en-US" sz="2000" dirty="0">
                <a:solidFill>
                  <a:srgbClr val="3A75AB"/>
                </a:solidFill>
                <a:latin typeface="Courier"/>
                <a:cs typeface="Courier"/>
              </a:rPr>
              <a:t>, long, </a:t>
            </a:r>
            <a:r>
              <a:rPr lang="en-US" sz="2000" dirty="0" err="1">
                <a:solidFill>
                  <a:srgbClr val="3A75AB"/>
                </a:solidFill>
                <a:latin typeface="Courier"/>
                <a:cs typeface="Courier"/>
              </a:rPr>
              <a:t>bool</a:t>
            </a:r>
            <a:r>
              <a:rPr lang="en-US" sz="2000" dirty="0">
                <a:solidFill>
                  <a:srgbClr val="3A75AB"/>
                </a:solidFill>
                <a:latin typeface="Courier"/>
                <a:cs typeface="Courier"/>
              </a:rPr>
              <a:t>,… </a:t>
            </a:r>
            <a:endParaRPr lang="en-US" sz="2000" dirty="0" smtClean="0">
              <a:solidFill>
                <a:srgbClr val="3A75AB"/>
              </a:solidFill>
              <a:latin typeface="Calibri"/>
              <a:cs typeface="Calibri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alibri"/>
                <a:cs typeface="Calibri"/>
              </a:rPr>
              <a:t>Variables:     </a:t>
            </a:r>
            <a:r>
              <a:rPr lang="en-US" sz="2000" dirty="0" err="1" smtClean="0">
                <a:solidFill>
                  <a:srgbClr val="3A75AB"/>
                </a:solidFill>
                <a:latin typeface="Courier"/>
                <a:cs typeface="Courier"/>
              </a:rPr>
              <a:t>variable_name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 = value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alibri"/>
                <a:cs typeface="Calibri"/>
              </a:rPr>
              <a:t>Collection Data Types: </a:t>
            </a:r>
            <a:r>
              <a:rPr lang="en-US" sz="2000" dirty="0" smtClean="0">
                <a:solidFill>
                  <a:schemeClr val="accent3"/>
                </a:solidFill>
                <a:latin typeface="Calibri"/>
                <a:cs typeface="Calibri"/>
              </a:rPr>
              <a:t>tuples, lists, sets, dictionaries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alibri"/>
                <a:cs typeface="Calibri"/>
              </a:rPr>
              <a:t>Logical </a:t>
            </a:r>
            <a:r>
              <a:rPr lang="en-US" sz="2000" dirty="0" smtClean="0">
                <a:latin typeface="Calibri"/>
                <a:cs typeface="Calibri"/>
              </a:rPr>
              <a:t>Operators</a:t>
            </a:r>
            <a:r>
              <a:rPr lang="en-US" sz="2000" dirty="0" smtClean="0">
                <a:latin typeface="Calibri"/>
                <a:cs typeface="Calibri"/>
              </a:rPr>
              <a:t>: </a:t>
            </a:r>
            <a:r>
              <a:rPr lang="en-US" sz="2000" dirty="0">
                <a:solidFill>
                  <a:srgbClr val="3A75AB"/>
                </a:solidFill>
                <a:latin typeface="Courier"/>
                <a:cs typeface="Courier"/>
              </a:rPr>
              <a:t>==, 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&gt;, &lt;, and, or</a:t>
            </a:r>
            <a:r>
              <a:rPr lang="en-US" sz="2000" dirty="0">
                <a:solidFill>
                  <a:srgbClr val="3A75AB"/>
                </a:solidFill>
                <a:latin typeface="Courier"/>
                <a:cs typeface="Courier"/>
              </a:rPr>
              <a:t>, 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not, in </a:t>
            </a:r>
            <a:endParaRPr lang="en-US" sz="2000" dirty="0">
              <a:solidFill>
                <a:srgbClr val="3A75AB"/>
              </a:solidFill>
              <a:latin typeface="Courier"/>
              <a:cs typeface="Courier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alibri"/>
                <a:cs typeface="Calibri"/>
              </a:rPr>
              <a:t>Arithmetic Operators: 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+, -, /, *, **, %, …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alibri"/>
                <a:cs typeface="Calibri"/>
              </a:rPr>
              <a:t>Input / Output: 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input/</a:t>
            </a:r>
            <a:r>
              <a:rPr lang="en-US" sz="2000" dirty="0" err="1" smtClean="0">
                <a:solidFill>
                  <a:srgbClr val="3A75AB"/>
                </a:solidFill>
                <a:latin typeface="Courier"/>
                <a:cs typeface="Courier"/>
              </a:rPr>
              <a:t>raw_input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, print, open, close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alibri"/>
                <a:cs typeface="Calibri"/>
              </a:rPr>
              <a:t>Control Flow Statements: 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if</a:t>
            </a:r>
            <a:r>
              <a:rPr lang="en-US" sz="2000" dirty="0" smtClean="0">
                <a:solidFill>
                  <a:srgbClr val="3A75AB"/>
                </a:solidFill>
                <a:latin typeface="Calibri"/>
                <a:cs typeface="Calibri"/>
              </a:rPr>
              <a:t>/</a:t>
            </a:r>
            <a:r>
              <a:rPr lang="en-US" sz="2000" dirty="0" err="1" smtClean="0">
                <a:solidFill>
                  <a:srgbClr val="3A75AB"/>
                </a:solidFill>
                <a:latin typeface="Courier"/>
                <a:cs typeface="Courier"/>
              </a:rPr>
              <a:t>elif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/else</a:t>
            </a:r>
            <a:r>
              <a:rPr lang="en-US" sz="2000" dirty="0" smtClean="0">
                <a:solidFill>
                  <a:srgbClr val="3A75AB"/>
                </a:solidFill>
                <a:latin typeface="Calibri"/>
                <a:cs typeface="Calibri"/>
              </a:rPr>
              <a:t>, 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while</a:t>
            </a:r>
            <a:r>
              <a:rPr lang="en-US" sz="2000" dirty="0" smtClean="0">
                <a:solidFill>
                  <a:srgbClr val="3A75AB"/>
                </a:solidFill>
                <a:latin typeface="Calibri"/>
                <a:cs typeface="Calibri"/>
              </a:rPr>
              <a:t>, 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for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 smtClean="0">
                <a:latin typeface="Calibri"/>
                <a:cs typeface="Calibri"/>
              </a:rPr>
              <a:t>Creating and Using Functions: </a:t>
            </a:r>
            <a:r>
              <a:rPr lang="en-US" sz="2000" dirty="0" err="1" smtClean="0">
                <a:solidFill>
                  <a:srgbClr val="3A75AB"/>
                </a:solidFill>
                <a:latin typeface="Courier"/>
                <a:cs typeface="Courier"/>
              </a:rPr>
              <a:t>def</a:t>
            </a:r>
            <a:r>
              <a:rPr lang="en-US" sz="2000" dirty="0" smtClean="0">
                <a:latin typeface="Courier"/>
                <a:cs typeface="Courier"/>
              </a:rPr>
              <a:t>, </a:t>
            </a:r>
            <a:r>
              <a:rPr lang="en-US" sz="2000" dirty="0" smtClean="0">
                <a:solidFill>
                  <a:srgbClr val="3A75AB"/>
                </a:solidFill>
                <a:latin typeface="Courier"/>
                <a:cs typeface="Courier"/>
              </a:rPr>
              <a:t>import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800000"/>
                </a:solidFill>
              </a:rPr>
              <a:t>Other programming languages have more or less the same components, with different syntaxes. </a:t>
            </a:r>
            <a:endParaRPr lang="en-US" dirty="0">
              <a:solidFill>
                <a:srgbClr val="8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806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762000" y="1219200"/>
            <a:ext cx="7620000" cy="5105400"/>
          </a:xfrm>
        </p:spPr>
        <p:txBody>
          <a:bodyPr/>
          <a:lstStyle/>
          <a:p>
            <a:r>
              <a:rPr lang="en-US" dirty="0" smtClean="0"/>
              <a:t>I am a </a:t>
            </a:r>
            <a:r>
              <a:rPr lang="en-US" i="1" dirty="0" smtClean="0"/>
              <a:t>computational scientist </a:t>
            </a:r>
            <a:r>
              <a:rPr lang="en-US" dirty="0" smtClean="0"/>
              <a:t>at the BNL Computational Science Initiative (CSI). </a:t>
            </a:r>
            <a:r>
              <a:rPr lang="en-US" dirty="0" smtClean="0">
                <a:hlinkClick r:id="rId2"/>
              </a:rPr>
              <a:t>www.bnl.gov/compsci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 am also a physicist performing theoretical research in </a:t>
            </a:r>
            <a:r>
              <a:rPr lang="en-US" dirty="0" smtClean="0">
                <a:solidFill>
                  <a:srgbClr val="660066"/>
                </a:solidFill>
              </a:rPr>
              <a:t>particle physics</a:t>
            </a:r>
            <a:r>
              <a:rPr lang="en-US" dirty="0" smtClean="0"/>
              <a:t>. But really I am doing a lot of </a:t>
            </a:r>
            <a:r>
              <a:rPr lang="en-US" dirty="0" smtClean="0">
                <a:solidFill>
                  <a:srgbClr val="FF0000"/>
                </a:solidFill>
              </a:rPr>
              <a:t>computer simulations. </a:t>
            </a:r>
          </a:p>
          <a:p>
            <a:r>
              <a:rPr lang="en-US" dirty="0" smtClean="0">
                <a:solidFill>
                  <a:srgbClr val="008000"/>
                </a:solidFill>
              </a:rPr>
              <a:t>Columbia -&gt; MIT -&gt; Yale -&gt; BU -&gt; ANL -&gt; BNL</a:t>
            </a:r>
            <a:endParaRPr lang="en-US" dirty="0" smtClean="0">
              <a:solidFill>
                <a:srgbClr val="008000"/>
              </a:solidFill>
            </a:endParaRP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133600"/>
            <a:ext cx="7543800" cy="244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902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Types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95400"/>
            <a:ext cx="7620000" cy="5334000"/>
          </a:xfrm>
        </p:spPr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Built-in data types:</a:t>
            </a:r>
          </a:p>
          <a:p>
            <a:pPr lvl="1"/>
            <a:r>
              <a:rPr lang="en-US" dirty="0" err="1" smtClean="0">
                <a:solidFill>
                  <a:srgbClr val="3A75AB"/>
                </a:solidFill>
                <a:latin typeface="Courier"/>
                <a:cs typeface="Courier"/>
              </a:rPr>
              <a:t>int</a:t>
            </a:r>
            <a:r>
              <a:rPr lang="en-US" dirty="0">
                <a:solidFill>
                  <a:srgbClr val="3A75AB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rgbClr val="141313"/>
                </a:solidFill>
                <a:latin typeface="Calibri"/>
                <a:cs typeface="Calibri"/>
              </a:rPr>
              <a:t>positive or negative whole numbers, e.g. 5, 100, -2</a:t>
            </a:r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	</a:t>
            </a:r>
          </a:p>
          <a:p>
            <a:pPr lvl="1"/>
            <a:r>
              <a:rPr lang="en-US" dirty="0">
                <a:solidFill>
                  <a:srgbClr val="3A75AB"/>
                </a:solidFill>
                <a:latin typeface="Courier"/>
                <a:cs typeface="Courier"/>
              </a:rPr>
              <a:t>f</a:t>
            </a:r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loat </a:t>
            </a:r>
            <a:r>
              <a:rPr lang="en-US" dirty="0" smtClean="0">
                <a:solidFill>
                  <a:srgbClr val="141313"/>
                </a:solidFill>
                <a:latin typeface="Calibri"/>
                <a:cs typeface="Calibri"/>
              </a:rPr>
              <a:t>decimal numbers, 1.2, 3.14159, -10.0</a:t>
            </a:r>
          </a:p>
          <a:p>
            <a:pPr lvl="1"/>
            <a:r>
              <a:rPr lang="en-US" dirty="0" err="1" smtClean="0">
                <a:solidFill>
                  <a:srgbClr val="3A75AB"/>
                </a:solidFill>
                <a:latin typeface="Courier"/>
                <a:cs typeface="Courier"/>
              </a:rPr>
              <a:t>str</a:t>
            </a:r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rgbClr val="141313"/>
                </a:solidFill>
                <a:latin typeface="Calibri"/>
                <a:cs typeface="Calibri"/>
              </a:rPr>
              <a:t>‘hello’, “This is a string” </a:t>
            </a:r>
            <a:endParaRPr lang="en-US" dirty="0" smtClean="0">
              <a:solidFill>
                <a:srgbClr val="3A75AB"/>
              </a:solidFill>
              <a:latin typeface="Courier"/>
              <a:cs typeface="Courier"/>
            </a:endParaRPr>
          </a:p>
          <a:p>
            <a:pPr lvl="1"/>
            <a:r>
              <a:rPr lang="en-US" dirty="0" err="1" smtClean="0">
                <a:solidFill>
                  <a:srgbClr val="3A75AB"/>
                </a:solidFill>
                <a:latin typeface="Courier"/>
                <a:cs typeface="Courier"/>
              </a:rPr>
              <a:t>bool</a:t>
            </a:r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Only two values of this type: 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True</a:t>
            </a:r>
            <a:r>
              <a:rPr lang="en-US" dirty="0" smtClean="0">
                <a:solidFill>
                  <a:srgbClr val="141313"/>
                </a:solidFill>
                <a:latin typeface="Calibri"/>
                <a:cs typeface="Calibri"/>
              </a:rPr>
              <a:t> or </a:t>
            </a:r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False</a:t>
            </a:r>
          </a:p>
          <a:p>
            <a:r>
              <a:rPr lang="en-US" dirty="0" smtClean="0">
                <a:solidFill>
                  <a:srgbClr val="141313"/>
                </a:solidFill>
                <a:latin typeface="Calibri"/>
                <a:cs typeface="Calibri"/>
              </a:rPr>
              <a:t>Useful Utilities</a:t>
            </a:r>
          </a:p>
          <a:p>
            <a:pPr lvl="1"/>
            <a:r>
              <a:rPr lang="en-US" dirty="0">
                <a:solidFill>
                  <a:schemeClr val="accent3"/>
                </a:solidFill>
                <a:latin typeface="Courier"/>
                <a:cs typeface="Courier"/>
              </a:rPr>
              <a:t>t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ype(</a:t>
            </a:r>
            <a:r>
              <a:rPr lang="en-US" dirty="0" err="1" smtClean="0">
                <a:solidFill>
                  <a:schemeClr val="accent3"/>
                </a:solidFill>
                <a:latin typeface="Courier"/>
                <a:cs typeface="Courier"/>
              </a:rPr>
              <a:t>some_value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 or variable)</a:t>
            </a:r>
          </a:p>
          <a:p>
            <a:pPr lvl="1"/>
            <a:r>
              <a:rPr lang="en-US" dirty="0" err="1" smtClean="0">
                <a:solidFill>
                  <a:schemeClr val="accent3"/>
                </a:solidFill>
                <a:latin typeface="Courier"/>
                <a:cs typeface="Courier"/>
              </a:rPr>
              <a:t>sys.float_info</a:t>
            </a:r>
            <a:endParaRPr lang="en-US" dirty="0" smtClean="0">
              <a:solidFill>
                <a:schemeClr val="accent3"/>
              </a:solidFill>
              <a:latin typeface="Courier"/>
              <a:cs typeface="Courier"/>
            </a:endParaRPr>
          </a:p>
          <a:p>
            <a:pPr lvl="1"/>
            <a:r>
              <a:rPr lang="en-US" dirty="0" err="1" smtClean="0">
                <a:solidFill>
                  <a:schemeClr val="accent3"/>
                </a:solidFill>
                <a:latin typeface="Courier"/>
                <a:cs typeface="Courier"/>
              </a:rPr>
              <a:t>sys.maxint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 </a:t>
            </a:r>
          </a:p>
          <a:p>
            <a:pPr marL="400050"/>
            <a:r>
              <a:rPr lang="en-US" dirty="0" smtClean="0">
                <a:latin typeface="Calibri"/>
                <a:cs typeface="Calibri"/>
              </a:rPr>
              <a:t>Type conversion:</a:t>
            </a:r>
          </a:p>
          <a:p>
            <a:pPr lvl="1"/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float(</a:t>
            </a:r>
            <a:r>
              <a:rPr lang="en-US" dirty="0">
                <a:solidFill>
                  <a:schemeClr val="accent3"/>
                </a:solidFill>
                <a:latin typeface="Courier"/>
                <a:cs typeface="Courier"/>
              </a:rPr>
              <a:t>2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) -&gt; 2.0,int(1.1) -&gt; 1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  <a:cs typeface="Courier"/>
              </a:rPr>
              <a:t>Be careful: 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2/3 </a:t>
            </a:r>
            <a:r>
              <a:rPr lang="en-US" dirty="0" smtClean="0">
                <a:solidFill>
                  <a:schemeClr val="accent3"/>
                </a:solidFill>
                <a:cs typeface="Courier"/>
              </a:rPr>
              <a:t>-&gt; 0. </a:t>
            </a:r>
            <a:r>
              <a:rPr lang="en-US" dirty="0" smtClean="0">
                <a:cs typeface="Courier"/>
              </a:rPr>
              <a:t>Make sure one of them is a float. </a:t>
            </a: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800000"/>
                </a:solidFill>
                <a:latin typeface="Calibri"/>
                <a:cs typeface="Calibri"/>
              </a:rPr>
              <a:t>Note: You can also have user-defined data types: classes, which we are not going to cover.</a:t>
            </a:r>
          </a:p>
          <a:p>
            <a:endParaRPr lang="en-US" dirty="0" smtClean="0">
              <a:solidFill>
                <a:srgbClr val="3A75AB"/>
              </a:solidFill>
              <a:latin typeface="Courier"/>
              <a:cs typeface="Courier"/>
            </a:endParaRPr>
          </a:p>
          <a:p>
            <a:endParaRPr lang="en-US" dirty="0">
              <a:solidFill>
                <a:srgbClr val="3A75A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192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382000" cy="1090613"/>
          </a:xfrm>
        </p:spPr>
        <p:txBody>
          <a:bodyPr/>
          <a:lstStyle/>
          <a:p>
            <a:r>
              <a:rPr lang="en-US" dirty="0" smtClean="0"/>
              <a:t>Variables and Assignment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1295400" y="1752600"/>
            <a:ext cx="6705600" cy="1971020"/>
            <a:chOff x="838200" y="1219200"/>
            <a:chExt cx="6705600" cy="1971020"/>
          </a:xfrm>
        </p:grpSpPr>
        <p:sp>
          <p:nvSpPr>
            <p:cNvPr id="6" name="TextBox 5"/>
            <p:cNvSpPr txBox="1"/>
            <p:nvPr/>
          </p:nvSpPr>
          <p:spPr>
            <a:xfrm>
              <a:off x="1600200" y="1676400"/>
              <a:ext cx="59436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chemeClr val="accent3"/>
                  </a:solidFill>
                  <a:latin typeface="Courier"/>
                  <a:cs typeface="Courier"/>
                </a:rPr>
                <a:t>s</a:t>
              </a:r>
              <a:r>
                <a:rPr lang="en-US" sz="4000" dirty="0" smtClean="0">
                  <a:solidFill>
                    <a:schemeClr val="accent3"/>
                  </a:solidFill>
                  <a:latin typeface="Courier"/>
                  <a:cs typeface="Courier"/>
                </a:rPr>
                <a:t> = ‘hello world!’</a:t>
              </a:r>
              <a:endParaRPr lang="en-US" sz="4000" dirty="0">
                <a:solidFill>
                  <a:schemeClr val="accent3"/>
                </a:solidFill>
                <a:latin typeface="Courier"/>
                <a:cs typeface="Courier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38200" y="2667000"/>
              <a:ext cx="1475434" cy="52322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Variable 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495800" y="2667000"/>
              <a:ext cx="1076386" cy="52322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Value</a:t>
              </a:r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28800" y="1219200"/>
              <a:ext cx="2060680" cy="52322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r>
                <a:rPr lang="en-US" dirty="0" smtClean="0"/>
                <a:t>Assignment</a:t>
              </a:r>
              <a:endParaRPr lang="en-US" dirty="0"/>
            </a:p>
          </p:txBody>
        </p:sp>
        <p:cxnSp>
          <p:nvCxnSpPr>
            <p:cNvPr id="12" name="Straight Arrow Connector 11"/>
            <p:cNvCxnSpPr/>
            <p:nvPr/>
          </p:nvCxnSpPr>
          <p:spPr bwMode="auto">
            <a:xfrm flipH="1">
              <a:off x="2438400" y="1752600"/>
              <a:ext cx="457200" cy="2286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3" name="Straight Arrow Connector 12"/>
            <p:cNvCxnSpPr>
              <a:stCxn id="7" idx="0"/>
            </p:cNvCxnSpPr>
            <p:nvPr/>
          </p:nvCxnSpPr>
          <p:spPr bwMode="auto">
            <a:xfrm flipV="1">
              <a:off x="1575917" y="2286000"/>
              <a:ext cx="252883" cy="3810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14" name="Straight Arrow Connector 13"/>
            <p:cNvCxnSpPr/>
            <p:nvPr/>
          </p:nvCxnSpPr>
          <p:spPr bwMode="auto">
            <a:xfrm flipH="1" flipV="1">
              <a:off x="4953000" y="2362200"/>
              <a:ext cx="152400" cy="3048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  <p:sp>
        <p:nvSpPr>
          <p:cNvPr id="20" name="TextBox 19"/>
          <p:cNvSpPr txBox="1"/>
          <p:nvPr/>
        </p:nvSpPr>
        <p:spPr>
          <a:xfrm>
            <a:off x="609600" y="4114800"/>
            <a:ext cx="8077200" cy="230832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1800" dirty="0" smtClean="0"/>
              <a:t>Variables have to be in one word. Can’t start with a number, but otherwise can be any combinations of numbers, letters and some special characters: _ and -. </a:t>
            </a:r>
          </a:p>
          <a:p>
            <a:pPr marL="914400" lvl="1" indent="-457200">
              <a:buFont typeface="Wingdings" charset="2"/>
              <a:buChar char="Ø"/>
            </a:pPr>
            <a:r>
              <a:rPr lang="en-US" sz="1600" dirty="0" err="1">
                <a:solidFill>
                  <a:srgbClr val="3A75AB"/>
                </a:solidFill>
                <a:latin typeface="Courier"/>
                <a:cs typeface="Courier"/>
              </a:rPr>
              <a:t>m</a:t>
            </a:r>
            <a:r>
              <a:rPr lang="en-US" sz="1600" dirty="0" err="1" smtClean="0">
                <a:solidFill>
                  <a:srgbClr val="3A75AB"/>
                </a:solidFill>
                <a:latin typeface="Courier"/>
                <a:cs typeface="Courier"/>
              </a:rPr>
              <a:t>y_variable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, var1, var2</a:t>
            </a:r>
            <a:r>
              <a:rPr lang="en-US" sz="1800" dirty="0" smtClean="0">
                <a:solidFill>
                  <a:srgbClr val="3A75AB"/>
                </a:solidFill>
              </a:rPr>
              <a:t>, …</a:t>
            </a:r>
            <a:endParaRPr lang="en-US" sz="1800" dirty="0">
              <a:solidFill>
                <a:srgbClr val="3A75AB"/>
              </a:solidFill>
            </a:endParaRPr>
          </a:p>
          <a:p>
            <a:pPr marL="457200" indent="-457200">
              <a:buFont typeface="Arial"/>
              <a:buChar char="•"/>
            </a:pPr>
            <a:r>
              <a:rPr lang="en-US" sz="1800" dirty="0" smtClean="0"/>
              <a:t>Can’t be any of the Python reserved words, such as </a:t>
            </a:r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if, else, True, False, class</a:t>
            </a:r>
            <a:r>
              <a:rPr lang="en-US" sz="1800" dirty="0" smtClean="0"/>
              <a:t>, etc.</a:t>
            </a:r>
          </a:p>
          <a:p>
            <a:pPr marL="457200" indent="-457200">
              <a:buFont typeface="Arial"/>
              <a:buChar char="•"/>
            </a:pPr>
            <a:r>
              <a:rPr lang="en-US" sz="1800" dirty="0" smtClean="0"/>
              <a:t>Assignments can also be</a:t>
            </a:r>
          </a:p>
          <a:p>
            <a:pPr marL="914400" lvl="1" indent="-457200">
              <a:buFont typeface="Wingdings" charset="2"/>
              <a:buChar char="Ø"/>
            </a:pPr>
            <a:r>
              <a:rPr lang="en-US" sz="1800" dirty="0">
                <a:solidFill>
                  <a:schemeClr val="accent3"/>
                </a:solidFill>
                <a:latin typeface="Courier"/>
                <a:cs typeface="Courier"/>
              </a:rPr>
              <a:t>a</a:t>
            </a:r>
            <a:r>
              <a:rPr lang="en-US" sz="1800" dirty="0" smtClean="0">
                <a:solidFill>
                  <a:schemeClr val="accent3"/>
                </a:solidFill>
                <a:latin typeface="Courier"/>
                <a:cs typeface="Courier"/>
              </a:rPr>
              <a:t>, b = 1.0, 2.2 </a:t>
            </a:r>
            <a:r>
              <a:rPr lang="en-US" sz="1800" dirty="0" smtClean="0">
                <a:latin typeface="Courier"/>
                <a:cs typeface="Courier"/>
              </a:rPr>
              <a:t>-&gt; </a:t>
            </a:r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a = 1.0, b = 2.2</a:t>
            </a:r>
          </a:p>
        </p:txBody>
      </p:sp>
    </p:spTree>
    <p:extLst>
      <p:ext uri="{BB962C8B-B14F-4D97-AF65-F5344CB8AC3E}">
        <p14:creationId xmlns:p14="http://schemas.microsoft.com/office/powerpoint/2010/main" val="2272063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1"/>
            <a:ext cx="8382000" cy="609600"/>
          </a:xfrm>
        </p:spPr>
        <p:txBody>
          <a:bodyPr/>
          <a:lstStyle/>
          <a:p>
            <a:r>
              <a:rPr lang="en-US" sz="2800" dirty="0" smtClean="0"/>
              <a:t>Collection Data Types: </a:t>
            </a:r>
            <a:r>
              <a:rPr lang="en-US" sz="2400" dirty="0" smtClean="0"/>
              <a:t>Represent a group of values</a:t>
            </a:r>
            <a:endParaRPr lang="en-US" sz="1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838200"/>
            <a:ext cx="7620000" cy="5638800"/>
          </a:xfrm>
        </p:spPr>
        <p:txBody>
          <a:bodyPr/>
          <a:lstStyle/>
          <a:p>
            <a:r>
              <a:rPr lang="en-US" dirty="0" smtClean="0"/>
              <a:t>List</a:t>
            </a:r>
          </a:p>
          <a:p>
            <a:pPr lvl="1"/>
            <a:r>
              <a:rPr lang="en-US" sz="1600" dirty="0" smtClean="0">
                <a:solidFill>
                  <a:schemeClr val="accent4"/>
                </a:solidFill>
                <a:latin typeface="Courier"/>
                <a:cs typeface="Courier"/>
              </a:rPr>
              <a:t>name = [‘Alice’, ‘Bob’, ‘Charlie’, ‘David’], </a:t>
            </a:r>
          </a:p>
          <a:p>
            <a:pPr lvl="1"/>
            <a:r>
              <a:rPr lang="en-US" sz="1600" dirty="0" smtClean="0">
                <a:solidFill>
                  <a:schemeClr val="accent4"/>
                </a:solidFill>
                <a:latin typeface="Courier"/>
                <a:cs typeface="Courier"/>
              </a:rPr>
              <a:t>age = [20, 22, 23, 21]</a:t>
            </a:r>
          </a:p>
          <a:p>
            <a:pPr lvl="1"/>
            <a:r>
              <a:rPr lang="en-US" sz="1600" dirty="0" smtClean="0"/>
              <a:t>List is mutable (append, remove, insert, …)</a:t>
            </a:r>
          </a:p>
          <a:p>
            <a:pPr lvl="1"/>
            <a:r>
              <a:rPr lang="en-US" sz="1600" dirty="0" smtClean="0"/>
              <a:t>indexing, slicing</a:t>
            </a:r>
          </a:p>
          <a:p>
            <a:pPr lvl="1"/>
            <a:r>
              <a:rPr lang="en-US" sz="1600" dirty="0" err="1">
                <a:solidFill>
                  <a:schemeClr val="accent4"/>
                </a:solidFill>
                <a:latin typeface="Courier"/>
                <a:cs typeface="Courier"/>
              </a:rPr>
              <a:t>l</a:t>
            </a:r>
            <a:r>
              <a:rPr lang="en-US" sz="1600" dirty="0" err="1" smtClean="0">
                <a:solidFill>
                  <a:schemeClr val="accent4"/>
                </a:solidFill>
                <a:latin typeface="Courier"/>
                <a:cs typeface="Courier"/>
              </a:rPr>
              <a:t>en</a:t>
            </a:r>
            <a:r>
              <a:rPr lang="en-US" sz="1600" dirty="0" smtClean="0">
                <a:solidFill>
                  <a:schemeClr val="accent4"/>
                </a:solidFill>
                <a:latin typeface="Courier"/>
                <a:cs typeface="Courier"/>
              </a:rPr>
              <a:t>(</a:t>
            </a:r>
            <a:r>
              <a:rPr lang="en-US" sz="1600" dirty="0">
                <a:solidFill>
                  <a:schemeClr val="accent4"/>
                </a:solidFill>
                <a:latin typeface="Courier"/>
                <a:cs typeface="Courier"/>
              </a:rPr>
              <a:t>a</a:t>
            </a:r>
            <a:r>
              <a:rPr lang="en-US" sz="1600" dirty="0" smtClean="0">
                <a:solidFill>
                  <a:schemeClr val="accent4"/>
                </a:solidFill>
                <a:latin typeface="Courier"/>
                <a:cs typeface="Courier"/>
              </a:rPr>
              <a:t>), range([start,]stop[,step])</a:t>
            </a:r>
            <a:endParaRPr lang="en-US" dirty="0"/>
          </a:p>
          <a:p>
            <a:r>
              <a:rPr lang="en-US" dirty="0" smtClean="0"/>
              <a:t>Dictionaries: associative </a:t>
            </a:r>
            <a:r>
              <a:rPr lang="en-US" dirty="0" err="1" smtClean="0">
                <a:solidFill>
                  <a:srgbClr val="2D4D7B"/>
                </a:solidFill>
                <a:latin typeface="Courier"/>
                <a:cs typeface="Courier"/>
              </a:rPr>
              <a:t>key:value</a:t>
            </a:r>
            <a:r>
              <a:rPr lang="en-US" dirty="0" smtClean="0"/>
              <a:t> pairs</a:t>
            </a:r>
          </a:p>
          <a:p>
            <a:pPr lvl="1"/>
            <a:r>
              <a:rPr lang="en-US" sz="1600" dirty="0" smtClean="0">
                <a:solidFill>
                  <a:srgbClr val="2D4D7B"/>
                </a:solidFill>
                <a:latin typeface="Courier"/>
                <a:cs typeface="Courier"/>
              </a:rPr>
              <a:t>age={‘Alice’:20, ‘Bob’:22, ‘Charlie’:23, ‘David’:21}</a:t>
            </a:r>
          </a:p>
          <a:p>
            <a:pPr lvl="1"/>
            <a:r>
              <a:rPr lang="en-US" sz="1600" dirty="0" smtClean="0"/>
              <a:t>Indexing:</a:t>
            </a:r>
            <a:r>
              <a:rPr lang="en-US" sz="1600" dirty="0" smtClean="0">
                <a:solidFill>
                  <a:srgbClr val="2D4D7B"/>
                </a:solidFill>
                <a:latin typeface="Courier"/>
                <a:cs typeface="Courier"/>
              </a:rPr>
              <a:t> age[‘Alice’]</a:t>
            </a:r>
          </a:p>
          <a:p>
            <a:pPr lvl="1"/>
            <a:r>
              <a:rPr lang="en-US" sz="1600" dirty="0" smtClean="0">
                <a:solidFill>
                  <a:srgbClr val="141313"/>
                </a:solidFill>
              </a:rPr>
              <a:t>Insertion:</a:t>
            </a:r>
            <a:r>
              <a:rPr lang="en-US" sz="1600" dirty="0" smtClean="0">
                <a:solidFill>
                  <a:srgbClr val="2D4D7B"/>
                </a:solidFill>
                <a:latin typeface="Courier"/>
                <a:cs typeface="Courier"/>
              </a:rPr>
              <a:t> age[‘Edward’] = 19</a:t>
            </a:r>
          </a:p>
          <a:p>
            <a:pPr lvl="1"/>
            <a:r>
              <a:rPr lang="en-US" sz="1600" dirty="0" smtClean="0"/>
              <a:t>In random order by default. Try: </a:t>
            </a:r>
            <a:r>
              <a:rPr lang="en-US" sz="1600" dirty="0" smtClean="0">
                <a:solidFill>
                  <a:schemeClr val="accent4"/>
                </a:solidFill>
                <a:latin typeface="Courier"/>
                <a:cs typeface="Courier"/>
              </a:rPr>
              <a:t>print age</a:t>
            </a:r>
          </a:p>
          <a:p>
            <a:r>
              <a:rPr lang="en-US" dirty="0" smtClean="0">
                <a:solidFill>
                  <a:srgbClr val="141313"/>
                </a:solidFill>
              </a:rPr>
              <a:t>Tuples</a:t>
            </a:r>
          </a:p>
          <a:p>
            <a:pPr lvl="1"/>
            <a:r>
              <a:rPr lang="en-US" sz="1400" dirty="0" smtClean="0">
                <a:solidFill>
                  <a:schemeClr val="accent4"/>
                </a:solidFill>
                <a:latin typeface="Courier"/>
                <a:cs typeface="Courier"/>
              </a:rPr>
              <a:t>Results = (1.1, 2.0)</a:t>
            </a:r>
          </a:p>
          <a:p>
            <a:pPr lvl="1"/>
            <a:r>
              <a:rPr lang="en-US" sz="1400" dirty="0" smtClean="0"/>
              <a:t>Not mutable. Can have mixed data types, nested tuples.</a:t>
            </a:r>
            <a:endParaRPr lang="en-US" sz="1400" dirty="0"/>
          </a:p>
          <a:p>
            <a:r>
              <a:rPr lang="en-US" dirty="0" smtClean="0">
                <a:solidFill>
                  <a:srgbClr val="141313"/>
                </a:solidFill>
              </a:rPr>
              <a:t> Sets</a:t>
            </a:r>
            <a:r>
              <a:rPr lang="en-US" dirty="0" smtClean="0">
                <a:solidFill>
                  <a:srgbClr val="141313"/>
                </a:solidFill>
              </a:rPr>
              <a:t>:</a:t>
            </a:r>
          </a:p>
          <a:p>
            <a:pPr lvl="1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s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et1={1,2,3,4}, set2={2,3,4,5}</a:t>
            </a:r>
          </a:p>
          <a:p>
            <a:pPr lvl="1"/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s</a:t>
            </a:r>
            <a:r>
              <a:rPr lang="en-US" sz="1400" dirty="0" smtClean="0">
                <a:solidFill>
                  <a:schemeClr val="bg2">
                    <a:lumMod val="50000"/>
                  </a:schemeClr>
                </a:solidFill>
                <a:latin typeface="Courier"/>
                <a:cs typeface="Courier"/>
              </a:rPr>
              <a:t>et1&amp;set2 -&gt; {2,3,4}</a:t>
            </a:r>
            <a:endParaRPr lang="en-US" sz="1400" dirty="0" smtClean="0">
              <a:solidFill>
                <a:schemeClr val="bg2">
                  <a:lumMod val="50000"/>
                </a:schemeClr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3381243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Logical Operation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Returns </a:t>
            </a:r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True</a:t>
            </a:r>
            <a:r>
              <a:rPr lang="en-US" dirty="0" smtClean="0"/>
              <a:t> or </a:t>
            </a:r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False </a:t>
            </a:r>
          </a:p>
          <a:p>
            <a:r>
              <a:rPr lang="en-US" dirty="0" smtClean="0"/>
              <a:t>Demo</a:t>
            </a:r>
          </a:p>
          <a:p>
            <a:pPr lvl="1"/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==</a:t>
            </a:r>
          </a:p>
          <a:p>
            <a:pPr lvl="1"/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&lt;, &gt;</a:t>
            </a:r>
          </a:p>
          <a:p>
            <a:pPr lvl="1"/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and</a:t>
            </a:r>
          </a:p>
          <a:p>
            <a:pPr lvl="1"/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or</a:t>
            </a:r>
          </a:p>
          <a:p>
            <a:pPr lvl="1"/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not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375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Arithmetic Operators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Demo: +, -, *, /, </a:t>
            </a:r>
            <a:r>
              <a:rPr lang="en-US" dirty="0" smtClean="0"/>
              <a:t>*</a:t>
            </a:r>
            <a:r>
              <a:rPr lang="en-US" dirty="0"/>
              <a:t>*, 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**: power</a:t>
            </a:r>
          </a:p>
          <a:p>
            <a:pPr lvl="1"/>
            <a:r>
              <a:rPr lang="en-US" dirty="0" smtClean="0"/>
              <a:t>%: modulo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Order of executions</a:t>
            </a:r>
          </a:p>
          <a:p>
            <a:pPr lvl="1"/>
            <a:r>
              <a:rPr lang="en-US" dirty="0" smtClean="0"/>
              <a:t>When in doubt, use parentheses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4747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and Output (I/O)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24000"/>
            <a:ext cx="7620000" cy="4267200"/>
          </a:xfrm>
        </p:spPr>
        <p:txBody>
          <a:bodyPr/>
          <a:lstStyle/>
          <a:p>
            <a:r>
              <a:rPr lang="en-US" sz="2000" dirty="0" smtClean="0"/>
              <a:t>Standard I/O (Prints to screen, or takes input from keyboard)</a:t>
            </a:r>
          </a:p>
          <a:p>
            <a:pPr lvl="1"/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print</a:t>
            </a:r>
          </a:p>
          <a:p>
            <a:pPr lvl="1"/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input </a:t>
            </a:r>
            <a:r>
              <a:rPr lang="en-US" sz="1800" dirty="0" smtClean="0"/>
              <a:t>– automatically detects the type based on the input</a:t>
            </a:r>
          </a:p>
          <a:p>
            <a:pPr lvl="1"/>
            <a:r>
              <a:rPr lang="en-US" sz="1800" dirty="0" err="1" smtClean="0">
                <a:solidFill>
                  <a:srgbClr val="3A75AB"/>
                </a:solidFill>
                <a:latin typeface="Courier"/>
                <a:cs typeface="Courier"/>
              </a:rPr>
              <a:t>raw_input</a:t>
            </a:r>
            <a:r>
              <a:rPr lang="en-US" sz="1800" dirty="0">
                <a:solidFill>
                  <a:srgbClr val="3A75AB"/>
                </a:solidFill>
                <a:latin typeface="Courier"/>
                <a:cs typeface="Courier"/>
              </a:rPr>
              <a:t> </a:t>
            </a:r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– </a:t>
            </a:r>
            <a:r>
              <a:rPr lang="en-US" sz="1800" dirty="0" smtClean="0">
                <a:solidFill>
                  <a:srgbClr val="141313"/>
                </a:solidFill>
              </a:rPr>
              <a:t>everything is considered a string. </a:t>
            </a:r>
          </a:p>
          <a:p>
            <a:pPr lvl="1"/>
            <a:r>
              <a:rPr lang="en-US" sz="1800" dirty="0" smtClean="0">
                <a:solidFill>
                  <a:srgbClr val="141313"/>
                </a:solidFill>
              </a:rPr>
              <a:t>Hint: check using </a:t>
            </a:r>
            <a:r>
              <a:rPr lang="en-US" sz="1800" dirty="0" smtClean="0">
                <a:solidFill>
                  <a:schemeClr val="accent4"/>
                </a:solidFill>
                <a:latin typeface="Courier"/>
                <a:cs typeface="Courier"/>
              </a:rPr>
              <a:t>type(</a:t>
            </a:r>
            <a:r>
              <a:rPr lang="en-US" sz="1800" dirty="0" err="1" smtClean="0">
                <a:solidFill>
                  <a:schemeClr val="accent4"/>
                </a:solidFill>
                <a:latin typeface="Courier"/>
                <a:cs typeface="Courier"/>
              </a:rPr>
              <a:t>arg</a:t>
            </a:r>
            <a:r>
              <a:rPr lang="en-US" sz="1800" dirty="0" smtClean="0">
                <a:solidFill>
                  <a:schemeClr val="accent4"/>
                </a:solidFill>
                <a:latin typeface="Courier"/>
                <a:cs typeface="Courier"/>
              </a:rPr>
              <a:t>) </a:t>
            </a:r>
          </a:p>
          <a:p>
            <a:pPr marL="457200" lvl="1" indent="0">
              <a:buNone/>
            </a:pPr>
            <a:endParaRPr lang="en-US" sz="1800" dirty="0" smtClean="0">
              <a:solidFill>
                <a:srgbClr val="3A75AB"/>
              </a:solidFill>
              <a:latin typeface="Courier"/>
              <a:cs typeface="Courier"/>
            </a:endParaRPr>
          </a:p>
          <a:p>
            <a:r>
              <a:rPr lang="en-US" sz="2000" dirty="0" smtClean="0"/>
              <a:t>File I/O (demo in examples)</a:t>
            </a:r>
          </a:p>
          <a:p>
            <a:pPr lvl="1"/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open </a:t>
            </a:r>
            <a:r>
              <a:rPr lang="en-US" sz="1800" dirty="0" smtClean="0">
                <a:solidFill>
                  <a:srgbClr val="141313"/>
                </a:solidFill>
              </a:rPr>
              <a:t>(returns a file handle)</a:t>
            </a:r>
          </a:p>
          <a:p>
            <a:pPr lvl="2"/>
            <a:r>
              <a:rPr lang="en-US" sz="1600" dirty="0" err="1" smtClean="0">
                <a:solidFill>
                  <a:srgbClr val="3A75AB"/>
                </a:solidFill>
                <a:latin typeface="Courier"/>
                <a:cs typeface="Courier"/>
              </a:rPr>
              <a:t>Infile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 = open(‘mydata.</a:t>
            </a:r>
            <a:r>
              <a:rPr lang="en-US" sz="1600" dirty="0" err="1" smtClean="0">
                <a:solidFill>
                  <a:srgbClr val="3A75AB"/>
                </a:solidFill>
                <a:latin typeface="Courier"/>
                <a:cs typeface="Courier"/>
              </a:rPr>
              <a:t>dat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’,’r’)</a:t>
            </a:r>
          </a:p>
          <a:p>
            <a:pPr lvl="2"/>
            <a:r>
              <a:rPr lang="en-US" sz="1600" dirty="0" err="1" smtClean="0">
                <a:solidFill>
                  <a:srgbClr val="3A75AB"/>
                </a:solidFill>
                <a:latin typeface="Courier"/>
                <a:cs typeface="Courier"/>
              </a:rPr>
              <a:t>Outfile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 = open(‘output.</a:t>
            </a:r>
            <a:r>
              <a:rPr lang="en-US" sz="1600" dirty="0" err="1" smtClean="0">
                <a:solidFill>
                  <a:srgbClr val="3A75AB"/>
                </a:solidFill>
                <a:latin typeface="Courier"/>
                <a:cs typeface="Courier"/>
              </a:rPr>
              <a:t>dat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’,’w’)</a:t>
            </a:r>
          </a:p>
          <a:p>
            <a:pPr lvl="1"/>
            <a:r>
              <a:rPr lang="en-US" sz="1800" dirty="0">
                <a:solidFill>
                  <a:srgbClr val="3A75AB"/>
                </a:solidFill>
                <a:latin typeface="Courier"/>
                <a:cs typeface="Courier"/>
              </a:rPr>
              <a:t>r</a:t>
            </a:r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ead, </a:t>
            </a:r>
            <a:r>
              <a:rPr lang="en-US" sz="1800" dirty="0" err="1" smtClean="0">
                <a:solidFill>
                  <a:srgbClr val="3A75AB"/>
                </a:solidFill>
                <a:latin typeface="Courier"/>
                <a:cs typeface="Courier"/>
              </a:rPr>
              <a:t>readlines</a:t>
            </a:r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, </a:t>
            </a:r>
            <a:r>
              <a:rPr lang="en-US" sz="1800" dirty="0" err="1" smtClean="0">
                <a:solidFill>
                  <a:srgbClr val="3A75AB"/>
                </a:solidFill>
                <a:latin typeface="Courier"/>
                <a:cs typeface="Courier"/>
              </a:rPr>
              <a:t>readline</a:t>
            </a:r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, for line in f: </a:t>
            </a:r>
          </a:p>
          <a:p>
            <a:pPr lvl="1"/>
            <a:r>
              <a:rPr lang="en-US" sz="1800" dirty="0">
                <a:solidFill>
                  <a:srgbClr val="3A75AB"/>
                </a:solidFill>
                <a:latin typeface="Courier"/>
                <a:cs typeface="Courier"/>
              </a:rPr>
              <a:t>w</a:t>
            </a:r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rite</a:t>
            </a:r>
          </a:p>
          <a:p>
            <a:pPr lvl="1"/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close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5042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1"/>
            <a:ext cx="8382000" cy="533400"/>
          </a:xfrm>
        </p:spPr>
        <p:txBody>
          <a:bodyPr/>
          <a:lstStyle/>
          <a:p>
            <a:r>
              <a:rPr lang="en-US" dirty="0" smtClean="0"/>
              <a:t>Control Flow Statements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914400"/>
            <a:ext cx="7620000" cy="5105400"/>
          </a:xfrm>
        </p:spPr>
        <p:txBody>
          <a:bodyPr/>
          <a:lstStyle/>
          <a:p>
            <a:r>
              <a:rPr lang="en-US" sz="1800" dirty="0" smtClean="0"/>
              <a:t>Conditional:</a:t>
            </a:r>
            <a:r>
              <a:rPr lang="en-US" sz="1800" dirty="0" smtClean="0">
                <a:solidFill>
                  <a:schemeClr val="accent3"/>
                </a:solidFill>
                <a:latin typeface="Courier"/>
                <a:cs typeface="Courier"/>
              </a:rPr>
              <a:t> if/</a:t>
            </a:r>
            <a:r>
              <a:rPr lang="en-US" sz="1800" dirty="0" err="1" smtClean="0">
                <a:solidFill>
                  <a:schemeClr val="accent3"/>
                </a:solidFill>
                <a:latin typeface="Courier"/>
                <a:cs typeface="Courier"/>
              </a:rPr>
              <a:t>elif</a:t>
            </a:r>
            <a:r>
              <a:rPr lang="en-US" sz="1800" dirty="0" smtClean="0">
                <a:solidFill>
                  <a:schemeClr val="accent3"/>
                </a:solidFill>
                <a:latin typeface="Courier"/>
                <a:cs typeface="Courier"/>
              </a:rPr>
              <a:t>/else</a:t>
            </a:r>
          </a:p>
          <a:p>
            <a:endParaRPr lang="en-US" sz="1800" dirty="0" smtClean="0">
              <a:solidFill>
                <a:schemeClr val="accent3"/>
              </a:solidFill>
              <a:latin typeface="Courier"/>
              <a:cs typeface="Courier"/>
            </a:endParaRPr>
          </a:p>
          <a:p>
            <a:pPr lvl="1"/>
            <a:r>
              <a:rPr lang="en-US" sz="1600" dirty="0" smtClean="0">
                <a:solidFill>
                  <a:srgbClr val="141313"/>
                </a:solidFill>
              </a:rPr>
              <a:t>Only execute if the statement is </a:t>
            </a:r>
            <a:r>
              <a:rPr lang="en-US" sz="1600" dirty="0" smtClean="0">
                <a:solidFill>
                  <a:schemeClr val="accent3"/>
                </a:solidFill>
              </a:rPr>
              <a:t>True</a:t>
            </a:r>
          </a:p>
          <a:p>
            <a:pPr lvl="1"/>
            <a:r>
              <a:rPr lang="en-US" sz="1600" dirty="0" smtClean="0">
                <a:solidFill>
                  <a:srgbClr val="141313"/>
                </a:solidFill>
              </a:rPr>
              <a:t>Can have nested conditionals</a:t>
            </a:r>
            <a:endParaRPr lang="en-US" sz="1600" dirty="0">
              <a:solidFill>
                <a:srgbClr val="141313"/>
              </a:solidFill>
            </a:endParaRPr>
          </a:p>
          <a:p>
            <a:pPr marL="0" indent="0">
              <a:buNone/>
            </a:pPr>
            <a:endParaRPr lang="en-US" dirty="0" smtClean="0">
              <a:solidFill>
                <a:schemeClr val="accent3"/>
              </a:solidFill>
              <a:latin typeface="Courier"/>
              <a:cs typeface="Courier"/>
            </a:endParaRPr>
          </a:p>
          <a:p>
            <a:r>
              <a:rPr lang="en-US" sz="1800" dirty="0" smtClean="0">
                <a:solidFill>
                  <a:srgbClr val="141313"/>
                </a:solidFill>
              </a:rPr>
              <a:t>Looping: </a:t>
            </a:r>
            <a:r>
              <a:rPr lang="en-US" sz="1800" dirty="0" smtClean="0">
                <a:solidFill>
                  <a:srgbClr val="3A75AB"/>
                </a:solidFill>
                <a:latin typeface="Courier"/>
                <a:cs typeface="Courier"/>
              </a:rPr>
              <a:t>for, while</a:t>
            </a:r>
          </a:p>
          <a:p>
            <a:endParaRPr lang="en-US" dirty="0" smtClean="0">
              <a:solidFill>
                <a:srgbClr val="3A75AB"/>
              </a:solidFill>
              <a:latin typeface="Courier"/>
              <a:cs typeface="Courier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6" r="-86"/>
          <a:stretch/>
        </p:blipFill>
        <p:spPr>
          <a:xfrm>
            <a:off x="5093208" y="990600"/>
            <a:ext cx="3246120" cy="1828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7120"/>
          <a:stretch/>
        </p:blipFill>
        <p:spPr>
          <a:xfrm>
            <a:off x="1490472" y="3048000"/>
            <a:ext cx="3538728" cy="282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5574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Functions have the form </a:t>
            </a:r>
            <a:r>
              <a:rPr lang="en-US" sz="2000" dirty="0" err="1" smtClean="0">
                <a:latin typeface="Courier"/>
                <a:cs typeface="Courier"/>
              </a:rPr>
              <a:t>func</a:t>
            </a:r>
            <a:r>
              <a:rPr lang="en-US" sz="2000" dirty="0" smtClean="0">
                <a:latin typeface="Courier"/>
                <a:cs typeface="Courier"/>
              </a:rPr>
              <a:t>([argument list])</a:t>
            </a:r>
          </a:p>
          <a:p>
            <a:pPr lvl="1"/>
            <a:r>
              <a:rPr lang="en-US" sz="1600" dirty="0" smtClean="0"/>
              <a:t>Examples: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 err="1" smtClean="0">
                <a:solidFill>
                  <a:srgbClr val="3A75AB"/>
                </a:solidFill>
                <a:latin typeface="Courier"/>
                <a:cs typeface="Courier"/>
              </a:rPr>
              <a:t>sqrt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(2), sin(pi), range(1,100,2),</a:t>
            </a:r>
            <a:r>
              <a:rPr lang="en-US" sz="1600" dirty="0" smtClean="0">
                <a:latin typeface="Courier"/>
                <a:cs typeface="Courier"/>
              </a:rPr>
              <a:t> </a:t>
            </a:r>
            <a:r>
              <a:rPr lang="en-US" sz="1600" dirty="0" smtClean="0"/>
              <a:t>etc.</a:t>
            </a:r>
          </a:p>
          <a:p>
            <a:pPr lvl="1"/>
            <a:endParaRPr lang="en-US" sz="1600" dirty="0">
              <a:latin typeface="Courier"/>
              <a:cs typeface="Courier"/>
            </a:endParaRPr>
          </a:p>
          <a:p>
            <a:r>
              <a:rPr lang="en-US" sz="2000" dirty="0" smtClean="0"/>
              <a:t>In addition to the built-in functions, we can also define our own</a:t>
            </a:r>
          </a:p>
          <a:p>
            <a:pPr marL="457200" lvl="1" indent="0">
              <a:buNone/>
            </a:pP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   </a:t>
            </a:r>
            <a:r>
              <a:rPr lang="en-US" sz="1600" dirty="0" err="1" smtClean="0">
                <a:solidFill>
                  <a:srgbClr val="3A75AB"/>
                </a:solidFill>
                <a:latin typeface="Courier"/>
                <a:cs typeface="Courier"/>
              </a:rPr>
              <a:t>def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 </a:t>
            </a:r>
            <a:r>
              <a:rPr lang="en-US" sz="1600" dirty="0" err="1" smtClean="0">
                <a:solidFill>
                  <a:srgbClr val="3A75AB"/>
                </a:solidFill>
                <a:latin typeface="Courier"/>
                <a:cs typeface="Courier"/>
              </a:rPr>
              <a:t>my_func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(arg1, arg2):</a:t>
            </a:r>
          </a:p>
          <a:p>
            <a:pPr marL="857250" lvl="2" indent="0">
              <a:buNone/>
            </a:pP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   do something</a:t>
            </a:r>
          </a:p>
          <a:p>
            <a:pPr marL="857250" lvl="2" indent="0">
              <a:buNone/>
            </a:pP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   return results</a:t>
            </a:r>
          </a:p>
          <a:p>
            <a:r>
              <a:rPr lang="en-US" sz="2000" dirty="0" smtClean="0"/>
              <a:t>For example:</a:t>
            </a:r>
          </a:p>
          <a:p>
            <a:pPr marL="457200" lvl="1" indent="0">
              <a:buNone/>
            </a:pP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   </a:t>
            </a:r>
            <a:r>
              <a:rPr lang="en-US" sz="1600" dirty="0" err="1" smtClean="0">
                <a:solidFill>
                  <a:srgbClr val="3A75AB"/>
                </a:solidFill>
                <a:latin typeface="Courier"/>
                <a:cs typeface="Courier"/>
              </a:rPr>
              <a:t>def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 square(x):</a:t>
            </a:r>
          </a:p>
          <a:p>
            <a:pPr marL="857250" lvl="2" indent="0">
              <a:buNone/>
            </a:pPr>
            <a:r>
              <a:rPr lang="en-US" sz="1400" dirty="0" smtClean="0">
                <a:solidFill>
                  <a:srgbClr val="3A75AB"/>
                </a:solidFill>
                <a:latin typeface="Courier"/>
                <a:cs typeface="Courier"/>
              </a:rPr>
              <a:t>    </a:t>
            </a: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return x*x</a:t>
            </a:r>
          </a:p>
          <a:p>
            <a:pPr marL="857250" lvl="2" indent="0">
              <a:buNone/>
            </a:pPr>
            <a:r>
              <a:rPr lang="en-US" sz="1600" dirty="0" smtClean="0">
                <a:solidFill>
                  <a:srgbClr val="3A75AB"/>
                </a:solidFill>
                <a:latin typeface="Courier"/>
                <a:cs typeface="Courier"/>
              </a:rPr>
              <a:t>print square(2)</a:t>
            </a:r>
          </a:p>
        </p:txBody>
      </p:sp>
    </p:spTree>
    <p:extLst>
      <p:ext uri="{BB962C8B-B14F-4D97-AF65-F5344CB8AC3E}">
        <p14:creationId xmlns:p14="http://schemas.microsoft.com/office/powerpoint/2010/main" val="25634931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Classes</a:t>
            </a:r>
            <a:r>
              <a:rPr lang="en-US" dirty="0"/>
              <a:t>, Modules and Libraries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24000"/>
            <a:ext cx="7620000" cy="4114800"/>
          </a:xfrm>
        </p:spPr>
        <p:txBody>
          <a:bodyPr/>
          <a:lstStyle/>
          <a:p>
            <a:r>
              <a:rPr lang="en-US" sz="2000" dirty="0" smtClean="0"/>
              <a:t>The true power of Python lies in the vast collection of open-source modules and libraries that are freely available. </a:t>
            </a:r>
          </a:p>
          <a:p>
            <a:r>
              <a:rPr lang="en-US" sz="2000" dirty="0" smtClean="0"/>
              <a:t>Python comes with limited built-in functions. To use the external modules and functions, we have to let python know beforehand.</a:t>
            </a:r>
          </a:p>
          <a:p>
            <a:r>
              <a:rPr lang="en-US" sz="2000" dirty="0" smtClean="0"/>
              <a:t>Ways to access external functions</a:t>
            </a:r>
          </a:p>
          <a:p>
            <a:pPr lvl="1"/>
            <a:r>
              <a:rPr lang="en-US" sz="1800" dirty="0" smtClean="0">
                <a:solidFill>
                  <a:srgbClr val="2D4D7B"/>
                </a:solidFill>
                <a:latin typeface="Courier"/>
                <a:cs typeface="Courier"/>
              </a:rPr>
              <a:t>import </a:t>
            </a:r>
            <a:r>
              <a:rPr lang="en-US" sz="1800" dirty="0" err="1" smtClean="0">
                <a:solidFill>
                  <a:srgbClr val="2D4D7B"/>
                </a:solidFill>
                <a:latin typeface="Courier"/>
                <a:cs typeface="Courier"/>
              </a:rPr>
              <a:t>module_name</a:t>
            </a:r>
            <a:endParaRPr lang="en-US" sz="1800" dirty="0">
              <a:solidFill>
                <a:srgbClr val="2D4D7B"/>
              </a:solidFill>
              <a:latin typeface="Courier"/>
              <a:cs typeface="Courier"/>
            </a:endParaRPr>
          </a:p>
          <a:p>
            <a:pPr lvl="2"/>
            <a:r>
              <a:rPr lang="en-US" sz="1600" dirty="0" smtClean="0"/>
              <a:t>For C programmers, this is much like </a:t>
            </a:r>
            <a:r>
              <a:rPr lang="en-US" sz="1600" dirty="0" smtClean="0">
                <a:solidFill>
                  <a:srgbClr val="2D4D7B"/>
                </a:solidFill>
                <a:latin typeface="Courier"/>
                <a:cs typeface="Courier"/>
              </a:rPr>
              <a:t>#include&lt;</a:t>
            </a:r>
            <a:r>
              <a:rPr lang="en-US" sz="1600" dirty="0" err="1" smtClean="0">
                <a:solidFill>
                  <a:srgbClr val="2D4D7B"/>
                </a:solidFill>
                <a:latin typeface="Courier"/>
                <a:cs typeface="Courier"/>
              </a:rPr>
              <a:t>header.h</a:t>
            </a:r>
            <a:r>
              <a:rPr lang="en-US" sz="1600" dirty="0" smtClean="0">
                <a:solidFill>
                  <a:srgbClr val="2D4D7B"/>
                </a:solidFill>
                <a:latin typeface="Courier"/>
                <a:cs typeface="Courier"/>
              </a:rPr>
              <a:t>&gt;</a:t>
            </a:r>
          </a:p>
          <a:p>
            <a:pPr lvl="1"/>
            <a:r>
              <a:rPr lang="en-US" sz="1800" dirty="0">
                <a:solidFill>
                  <a:srgbClr val="2D4D7B"/>
                </a:solidFill>
                <a:latin typeface="Courier"/>
                <a:cs typeface="Courier"/>
              </a:rPr>
              <a:t>f</a:t>
            </a:r>
            <a:r>
              <a:rPr lang="en-US" sz="1800" dirty="0" smtClean="0">
                <a:solidFill>
                  <a:srgbClr val="2D4D7B"/>
                </a:solidFill>
                <a:latin typeface="Courier"/>
                <a:cs typeface="Courier"/>
              </a:rPr>
              <a:t>rom </a:t>
            </a:r>
            <a:r>
              <a:rPr lang="en-US" sz="1800" dirty="0" err="1" smtClean="0">
                <a:solidFill>
                  <a:srgbClr val="2D4D7B"/>
                </a:solidFill>
                <a:latin typeface="Courier"/>
                <a:cs typeface="Courier"/>
              </a:rPr>
              <a:t>module_name</a:t>
            </a:r>
            <a:r>
              <a:rPr lang="en-US" sz="1800" dirty="0" smtClean="0">
                <a:solidFill>
                  <a:srgbClr val="2D4D7B"/>
                </a:solidFill>
                <a:latin typeface="Courier"/>
                <a:cs typeface="Courier"/>
              </a:rPr>
              <a:t> import </a:t>
            </a:r>
            <a:r>
              <a:rPr lang="en-US" sz="1800" dirty="0" err="1" smtClean="0">
                <a:solidFill>
                  <a:srgbClr val="2D4D7B"/>
                </a:solidFill>
                <a:latin typeface="Courier"/>
                <a:cs typeface="Courier"/>
              </a:rPr>
              <a:t>func</a:t>
            </a:r>
            <a:endParaRPr lang="en-US" dirty="0" smtClean="0">
              <a:solidFill>
                <a:srgbClr val="2D4D7B"/>
              </a:solidFill>
              <a:latin typeface="Courier"/>
              <a:cs typeface="Courier"/>
            </a:endParaRPr>
          </a:p>
          <a:p>
            <a:pPr lvl="1"/>
            <a:r>
              <a:rPr lang="en-US" sz="1800" dirty="0" smtClean="0"/>
              <a:t>Example:</a:t>
            </a:r>
          </a:p>
          <a:p>
            <a:pPr marL="857250" lvl="2" indent="0">
              <a:buNone/>
            </a:pPr>
            <a:r>
              <a:rPr lang="en-US" sz="1600" dirty="0" smtClean="0">
                <a:solidFill>
                  <a:srgbClr val="2D4D7B"/>
                </a:solidFill>
                <a:latin typeface="Courier"/>
                <a:cs typeface="Courier"/>
              </a:rPr>
              <a:t>import math</a:t>
            </a:r>
          </a:p>
          <a:p>
            <a:pPr marL="857250" lvl="2" indent="0">
              <a:buNone/>
            </a:pPr>
            <a:r>
              <a:rPr lang="en-US" sz="1600" dirty="0" err="1" smtClean="0">
                <a:solidFill>
                  <a:srgbClr val="2D4D7B"/>
                </a:solidFill>
                <a:latin typeface="Courier"/>
                <a:cs typeface="Courier"/>
              </a:rPr>
              <a:t>math.sqrt</a:t>
            </a:r>
            <a:r>
              <a:rPr lang="en-US" sz="1600" dirty="0" smtClean="0">
                <a:solidFill>
                  <a:srgbClr val="2D4D7B"/>
                </a:solidFill>
                <a:latin typeface="Courier"/>
                <a:cs typeface="Courier"/>
              </a:rPr>
              <a:t>(2)</a:t>
            </a:r>
          </a:p>
          <a:p>
            <a:pPr marL="857250" lvl="2" indent="0">
              <a:buNone/>
            </a:pPr>
            <a:endParaRPr lang="en-US" sz="1600" dirty="0">
              <a:solidFill>
                <a:srgbClr val="2D4D7B"/>
              </a:solidFill>
              <a:latin typeface="Courier"/>
              <a:cs typeface="Courier"/>
            </a:endParaRPr>
          </a:p>
          <a:p>
            <a:pPr marL="857250" lvl="2" indent="0">
              <a:buNone/>
            </a:pPr>
            <a:r>
              <a:rPr lang="en-US" sz="1600" dirty="0">
                <a:solidFill>
                  <a:srgbClr val="2D4D7B"/>
                </a:solidFill>
                <a:latin typeface="Courier"/>
                <a:cs typeface="Courier"/>
              </a:rPr>
              <a:t>f</a:t>
            </a:r>
            <a:r>
              <a:rPr lang="en-US" sz="1600" dirty="0" smtClean="0">
                <a:solidFill>
                  <a:srgbClr val="2D4D7B"/>
                </a:solidFill>
                <a:latin typeface="Courier"/>
                <a:cs typeface="Courier"/>
              </a:rPr>
              <a:t>rom math import </a:t>
            </a:r>
            <a:r>
              <a:rPr lang="en-US" sz="1600" dirty="0" err="1" smtClean="0">
                <a:solidFill>
                  <a:srgbClr val="2D4D7B"/>
                </a:solidFill>
                <a:latin typeface="Courier"/>
                <a:cs typeface="Courier"/>
              </a:rPr>
              <a:t>sqrt</a:t>
            </a:r>
            <a:endParaRPr lang="en-US" sz="1600" dirty="0" smtClean="0">
              <a:solidFill>
                <a:srgbClr val="2D4D7B"/>
              </a:solidFill>
              <a:latin typeface="Courier"/>
              <a:cs typeface="Courier"/>
            </a:endParaRPr>
          </a:p>
          <a:p>
            <a:pPr marL="857250" lvl="2" indent="0">
              <a:buNone/>
            </a:pPr>
            <a:r>
              <a:rPr lang="en-US" sz="1600" dirty="0" err="1" smtClean="0">
                <a:solidFill>
                  <a:srgbClr val="2D4D7B"/>
                </a:solidFill>
                <a:latin typeface="Courier"/>
                <a:cs typeface="Courier"/>
              </a:rPr>
              <a:t>sqrt</a:t>
            </a:r>
            <a:r>
              <a:rPr lang="en-US" sz="1600" dirty="0" smtClean="0">
                <a:solidFill>
                  <a:srgbClr val="2D4D7B"/>
                </a:solidFill>
                <a:latin typeface="Courier"/>
                <a:cs typeface="Courier"/>
              </a:rPr>
              <a:t>(2)</a:t>
            </a:r>
          </a:p>
          <a:p>
            <a:pPr marL="1200150" lvl="2" indent="-342900"/>
            <a:endParaRPr lang="en-US" dirty="0" smtClean="0">
              <a:solidFill>
                <a:srgbClr val="2D4D7B"/>
              </a:solidFill>
              <a:latin typeface="Courier"/>
              <a:cs typeface="Courier"/>
            </a:endParaRPr>
          </a:p>
          <a:p>
            <a:pPr marL="457200"/>
            <a:endParaRPr lang="en-US" dirty="0" smtClean="0">
              <a:solidFill>
                <a:srgbClr val="2D4D7B"/>
              </a:solidFill>
              <a:latin typeface="Courier"/>
              <a:cs typeface="Courier"/>
            </a:endParaRPr>
          </a:p>
          <a:p>
            <a:pPr marL="457200"/>
            <a:endParaRPr lang="en-US" dirty="0" smtClean="0">
              <a:solidFill>
                <a:srgbClr val="2D4D7B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002469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An Example – Random Numbers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47800"/>
            <a:ext cx="7620000" cy="4267200"/>
          </a:xfrm>
        </p:spPr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Task 1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Generate </a:t>
            </a:r>
            <a:r>
              <a:rPr lang="en-US" i="1" dirty="0" smtClean="0">
                <a:latin typeface="Calibri"/>
                <a:cs typeface="Calibri"/>
              </a:rPr>
              <a:t>N</a:t>
            </a:r>
            <a:r>
              <a:rPr lang="en-US" dirty="0" smtClean="0">
                <a:latin typeface="Calibri"/>
                <a:cs typeface="Calibri"/>
              </a:rPr>
              <a:t> normally/Gaussian distributed random numbers with an average of μ (mu) and standard deviation </a:t>
            </a:r>
            <a:r>
              <a:rPr lang="en-US" dirty="0" err="1" smtClean="0">
                <a:latin typeface="Calibri"/>
                <a:cs typeface="Calibri"/>
              </a:rPr>
              <a:t>σ</a:t>
            </a:r>
            <a:r>
              <a:rPr lang="en-US" dirty="0" smtClean="0">
                <a:latin typeface="Calibri"/>
                <a:cs typeface="Calibri"/>
              </a:rPr>
              <a:t> (sigma)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Write them to disk</a:t>
            </a:r>
          </a:p>
          <a:p>
            <a:r>
              <a:rPr lang="en-US" dirty="0" smtClean="0">
                <a:latin typeface="Calibri"/>
                <a:cs typeface="Calibri"/>
              </a:rPr>
              <a:t>Task 2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Read them back in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Compute </a:t>
            </a:r>
            <a:r>
              <a:rPr lang="en-US" dirty="0">
                <a:latin typeface="Calibri"/>
                <a:cs typeface="Calibri"/>
              </a:rPr>
              <a:t>the average and standard </a:t>
            </a:r>
            <a:r>
              <a:rPr lang="en-US" dirty="0" smtClean="0">
                <a:latin typeface="Calibri"/>
                <a:cs typeface="Calibri"/>
              </a:rPr>
              <a:t>deviation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Display the results on terminal</a:t>
            </a:r>
          </a:p>
          <a:p>
            <a:r>
              <a:rPr lang="en-US" dirty="0" smtClean="0">
                <a:latin typeface="Calibri"/>
                <a:cs typeface="Calibri"/>
              </a:rPr>
              <a:t>Task 3 (Time permitting)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Compute and display the histogram of the numbers</a:t>
            </a:r>
          </a:p>
          <a:p>
            <a:pPr lvl="1"/>
            <a:r>
              <a:rPr lang="en-US" dirty="0" smtClean="0">
                <a:latin typeface="Calibri"/>
                <a:cs typeface="Calibri"/>
              </a:rPr>
              <a:t>Do a curve fit</a:t>
            </a:r>
            <a:endParaRPr lang="en-US" dirty="0">
              <a:latin typeface="Calibri"/>
              <a:cs typeface="Calibri"/>
            </a:endParaRPr>
          </a:p>
          <a:p>
            <a:pPr lvl="1"/>
            <a:endParaRPr lang="en-US" dirty="0" smtClean="0">
              <a:latin typeface="Calibri"/>
              <a:cs typeface="Calibri"/>
            </a:endParaRPr>
          </a:p>
          <a:p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3535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Do?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066800"/>
            <a:ext cx="7620000" cy="5410200"/>
          </a:xfrm>
        </p:spPr>
        <p:txBody>
          <a:bodyPr/>
          <a:lstStyle/>
          <a:p>
            <a:r>
              <a:rPr lang="en-US" b="1" dirty="0" smtClean="0"/>
              <a:t>Physics</a:t>
            </a:r>
            <a:r>
              <a:rPr lang="en-US" dirty="0" smtClean="0"/>
              <a:t>: Study the fundamental interactions between the sub-atomic particles called quarks and gluons. </a:t>
            </a:r>
          </a:p>
          <a:p>
            <a:pPr lvl="1"/>
            <a:r>
              <a:rPr lang="en-US" dirty="0" smtClean="0">
                <a:hlinkClick r:id="rId2"/>
              </a:rPr>
              <a:t>Empty Space is NOT Empty. </a:t>
            </a:r>
          </a:p>
          <a:p>
            <a:pPr lvl="1"/>
            <a:r>
              <a:rPr lang="en-US" dirty="0" smtClean="0">
                <a:hlinkClick r:id="rId2"/>
              </a:rPr>
              <a:t>https://www.youtube.com/watch?v=J3xLuZNKhlY</a:t>
            </a:r>
            <a:endParaRPr lang="en-US" dirty="0" smtClean="0"/>
          </a:p>
          <a:p>
            <a:r>
              <a:rPr lang="en-US" b="1" dirty="0" smtClean="0"/>
              <a:t>Computing: </a:t>
            </a:r>
            <a:r>
              <a:rPr lang="en-US" dirty="0"/>
              <a:t>P</a:t>
            </a:r>
            <a:r>
              <a:rPr lang="en-US" dirty="0" smtClean="0"/>
              <a:t>rogram and run on some of the most powerful supercomputers in the world </a:t>
            </a:r>
          </a:p>
          <a:p>
            <a:endParaRPr lang="en-US" dirty="0" smtClean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r>
              <a:rPr lang="en-US" b="1" dirty="0" smtClean="0"/>
              <a:t>Data Analysis: </a:t>
            </a:r>
            <a:r>
              <a:rPr lang="en-US" dirty="0" smtClean="0"/>
              <a:t>Turn the data into meaningful physical results. 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581400"/>
            <a:ext cx="2883012" cy="191794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0601" y="3581400"/>
            <a:ext cx="3048000" cy="186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9239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Normal/Gaussian Distribution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62000" y="1828800"/>
            <a:ext cx="75438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i="1" dirty="0" smtClean="0"/>
              <a:t>From Wikipedia:</a:t>
            </a:r>
          </a:p>
          <a:p>
            <a:endParaRPr lang="en-US" sz="1800" dirty="0" smtClean="0"/>
          </a:p>
          <a:p>
            <a:r>
              <a:rPr lang="en-US" sz="1800" dirty="0" smtClean="0"/>
              <a:t>A </a:t>
            </a:r>
            <a:r>
              <a:rPr lang="en-US" sz="1800" dirty="0"/>
              <a:t>normal distribution is:</a:t>
            </a:r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r>
              <a:rPr lang="en-US" sz="1800" dirty="0"/>
              <a:t>The parameter </a:t>
            </a:r>
            <a:r>
              <a:rPr lang="en-US" sz="1800" dirty="0" smtClean="0"/>
              <a:t>μ </a:t>
            </a:r>
            <a:r>
              <a:rPr lang="en-US" sz="1800" dirty="0"/>
              <a:t>in this definition is the mean or expectation of the distribution (and also its median and mode). The parameter </a:t>
            </a:r>
            <a:r>
              <a:rPr lang="en-US" sz="1800" dirty="0" err="1" smtClean="0"/>
              <a:t>σ</a:t>
            </a:r>
            <a:r>
              <a:rPr lang="en-US" sz="1800" dirty="0" smtClean="0"/>
              <a:t> is </a:t>
            </a:r>
            <a:r>
              <a:rPr lang="en-US" sz="1800" dirty="0"/>
              <a:t>its standard deviation; its variance is therefore </a:t>
            </a:r>
            <a:r>
              <a:rPr lang="en-US" sz="1800" dirty="0" smtClean="0"/>
              <a:t>σ</a:t>
            </a:r>
            <a:r>
              <a:rPr lang="en-US" sz="1800" baseline="30000" dirty="0" smtClean="0"/>
              <a:t>2</a:t>
            </a:r>
            <a:r>
              <a:rPr lang="en-US" sz="1800" dirty="0" smtClean="0"/>
              <a:t>. </a:t>
            </a:r>
            <a:r>
              <a:rPr lang="en-US" sz="1800" dirty="0"/>
              <a:t>A random variable with a Gaussian distribution is said to be normally distributed and is called a normal deviate</a:t>
            </a:r>
            <a:r>
              <a:rPr lang="en-US" sz="1800" dirty="0" smtClean="0"/>
              <a:t>.</a:t>
            </a:r>
          </a:p>
          <a:p>
            <a:endParaRPr lang="en-US" sz="1800" dirty="0"/>
          </a:p>
          <a:p>
            <a:r>
              <a:rPr lang="en-US" sz="1800" dirty="0"/>
              <a:t>If  μ= 0 and  </a:t>
            </a:r>
            <a:r>
              <a:rPr lang="en-US" sz="1800" dirty="0" err="1" smtClean="0"/>
              <a:t>σ</a:t>
            </a:r>
            <a:r>
              <a:rPr lang="en-US" sz="1800" dirty="0" smtClean="0"/>
              <a:t> = </a:t>
            </a:r>
            <a:r>
              <a:rPr lang="en-US" sz="1800" dirty="0"/>
              <a:t>1, the distribution is called the </a:t>
            </a:r>
            <a:r>
              <a:rPr lang="en-US" sz="1800" dirty="0">
                <a:solidFill>
                  <a:srgbClr val="FF0000"/>
                </a:solidFill>
              </a:rPr>
              <a:t>standard normal distribution</a:t>
            </a:r>
            <a:r>
              <a:rPr lang="en-US" sz="1800" dirty="0"/>
              <a:t> or the unit normal distribution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605879"/>
              </p:ext>
            </p:extLst>
          </p:nvPr>
        </p:nvGraphicFramePr>
        <p:xfrm>
          <a:off x="4514850" y="3346450"/>
          <a:ext cx="114300" cy="16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7" name="Equation" r:id="rId3" imgW="114300" imgH="165100" progId="Equation.3">
                  <p:embed/>
                </p:oleObj>
              </mc:Choice>
              <mc:Fallback>
                <p:oleObj name="Equation" r:id="rId3" imgW="114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14850" y="3346450"/>
                        <a:ext cx="114300" cy="16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5600" y="2743199"/>
            <a:ext cx="3124200" cy="774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6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Normal/Gaussian Distribution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68" b="-68"/>
          <a:stretch>
            <a:fillRect/>
          </a:stretch>
        </p:blipFill>
        <p:spPr/>
      </p:pic>
      <p:sp>
        <p:nvSpPr>
          <p:cNvPr id="5" name="Rectangle 4"/>
          <p:cNvSpPr/>
          <p:nvPr/>
        </p:nvSpPr>
        <p:spPr>
          <a:xfrm>
            <a:off x="3810000" y="5791200"/>
            <a:ext cx="4572000" cy="30777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sz="1400" dirty="0" smtClean="0">
                <a:solidFill>
                  <a:srgbClr val="660066"/>
                </a:solidFill>
              </a:rPr>
              <a:t>Image source: http</a:t>
            </a:r>
            <a:r>
              <a:rPr lang="en-US" sz="1400" dirty="0">
                <a:solidFill>
                  <a:srgbClr val="660066"/>
                </a:solidFill>
              </a:rPr>
              <a:t>://</a:t>
            </a:r>
            <a:r>
              <a:rPr lang="en-US" sz="1400" dirty="0" err="1" smtClean="0">
                <a:solidFill>
                  <a:srgbClr val="660066"/>
                </a:solidFill>
              </a:rPr>
              <a:t>www.mathsisfun.com</a:t>
            </a:r>
            <a:endParaRPr lang="en-US" sz="1400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58942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Task1: Generate and save the random numbers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demo: </a:t>
            </a:r>
            <a:r>
              <a:rPr lang="en-US" dirty="0" err="1" smtClean="0"/>
              <a:t>generate.py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Features demonstrated: </a:t>
            </a:r>
          </a:p>
          <a:p>
            <a:pPr lvl="1"/>
            <a:r>
              <a:rPr lang="en-US" dirty="0" smtClean="0"/>
              <a:t>Import external functions</a:t>
            </a:r>
          </a:p>
          <a:p>
            <a:pPr lvl="1"/>
            <a:r>
              <a:rPr lang="en-US" dirty="0" smtClean="0"/>
              <a:t>Assignments</a:t>
            </a:r>
          </a:p>
          <a:p>
            <a:pPr lvl="1"/>
            <a:r>
              <a:rPr lang="en-US" dirty="0" smtClean="0"/>
              <a:t>List operation</a:t>
            </a:r>
          </a:p>
          <a:p>
            <a:pPr lvl="1"/>
            <a:r>
              <a:rPr lang="en-US" dirty="0" smtClean="0"/>
              <a:t>For loop</a:t>
            </a:r>
          </a:p>
          <a:p>
            <a:pPr lvl="1"/>
            <a:r>
              <a:rPr lang="en-US" dirty="0" smtClean="0"/>
              <a:t>File output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690961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206" r="212"/>
          <a:stretch/>
        </p:blipFill>
        <p:spPr>
          <a:xfrm>
            <a:off x="1219200" y="609600"/>
            <a:ext cx="6535799" cy="5387034"/>
          </a:xfrm>
        </p:spPr>
      </p:pic>
    </p:spTree>
    <p:extLst>
      <p:ext uri="{BB962C8B-B14F-4D97-AF65-F5344CB8AC3E}">
        <p14:creationId xmlns:p14="http://schemas.microsoft.com/office/powerpoint/2010/main" val="14431812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Analysis of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828800"/>
            <a:ext cx="7620000" cy="3886200"/>
          </a:xfrm>
        </p:spPr>
        <p:txBody>
          <a:bodyPr/>
          <a:lstStyle/>
          <a:p>
            <a:r>
              <a:rPr lang="en-US" dirty="0" smtClean="0"/>
              <a:t>We can calculate the mean and standard deviation of the random numbers we just generated, and compare them to the input values: μ = 0, </a:t>
            </a:r>
            <a:r>
              <a:rPr lang="en-US" dirty="0" err="1" smtClean="0"/>
              <a:t>σ</a:t>
            </a:r>
            <a:r>
              <a:rPr lang="en-US" dirty="0" smtClean="0"/>
              <a:t> = 1.0</a:t>
            </a:r>
            <a:endParaRPr lang="en-US" dirty="0"/>
          </a:p>
          <a:p>
            <a:r>
              <a:rPr lang="en-US" dirty="0" smtClean="0"/>
              <a:t>Mean: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Standard deviation: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3429000"/>
            <a:ext cx="5338233" cy="990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4953000"/>
            <a:ext cx="3429000" cy="124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28961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Task2: Calculate the mean and standard deviation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demo: </a:t>
            </a:r>
            <a:r>
              <a:rPr lang="en-US" dirty="0" err="1" smtClean="0"/>
              <a:t>analyze.py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Features demonstrated:</a:t>
            </a:r>
          </a:p>
          <a:p>
            <a:pPr lvl="1"/>
            <a:r>
              <a:rPr lang="en-US" dirty="0" smtClean="0"/>
              <a:t>File input</a:t>
            </a:r>
          </a:p>
          <a:p>
            <a:pPr lvl="1"/>
            <a:r>
              <a:rPr lang="en-US" dirty="0" smtClean="0"/>
              <a:t>User-defined functions</a:t>
            </a:r>
          </a:p>
          <a:p>
            <a:pPr lvl="1"/>
            <a:r>
              <a:rPr lang="en-US" dirty="0" smtClean="0"/>
              <a:t>Type conversion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3998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916" t="1" r="-93" b="1074"/>
          <a:stretch/>
        </p:blipFill>
        <p:spPr>
          <a:xfrm>
            <a:off x="1371600" y="762000"/>
            <a:ext cx="6436879" cy="5311908"/>
          </a:xfrm>
        </p:spPr>
      </p:pic>
    </p:spTree>
    <p:extLst>
      <p:ext uri="{BB962C8B-B14F-4D97-AF65-F5344CB8AC3E}">
        <p14:creationId xmlns:p14="http://schemas.microsoft.com/office/powerpoint/2010/main" val="1263788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47800"/>
            <a:ext cx="7620000" cy="4419600"/>
          </a:xfrm>
        </p:spPr>
        <p:txBody>
          <a:bodyPr/>
          <a:lstStyle/>
          <a:p>
            <a:r>
              <a:rPr lang="en-US" dirty="0" smtClean="0"/>
              <a:t>A histogram is a graphical representation of the distribution of data. 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histogram of the random numbers we generated should be an approximation of the normal distribution. </a:t>
            </a:r>
          </a:p>
          <a:p>
            <a:r>
              <a:rPr lang="en-US" dirty="0" smtClean="0"/>
              <a:t>The more data we generate, the closer our histogram is to the normal distribution.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2133600"/>
            <a:ext cx="2534802" cy="189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4433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Task3: Fit the data and plot the histogram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Code demo: </a:t>
            </a:r>
            <a:r>
              <a:rPr lang="en-US" dirty="0" err="1" smtClean="0"/>
              <a:t>fit.py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Features demonstrated:</a:t>
            </a:r>
          </a:p>
          <a:p>
            <a:pPr lvl="1"/>
            <a:r>
              <a:rPr lang="en-US" dirty="0" smtClean="0"/>
              <a:t>Use of external libraries: </a:t>
            </a:r>
            <a:r>
              <a:rPr lang="en-US" dirty="0" err="1" smtClean="0"/>
              <a:t>numpy</a:t>
            </a:r>
            <a:r>
              <a:rPr lang="en-US" dirty="0" smtClean="0"/>
              <a:t>, </a:t>
            </a:r>
            <a:r>
              <a:rPr lang="en-US" dirty="0" err="1" smtClean="0"/>
              <a:t>scipy</a:t>
            </a:r>
            <a:r>
              <a:rPr lang="en-US" dirty="0" smtClean="0"/>
              <a:t> and </a:t>
            </a:r>
            <a:r>
              <a:rPr lang="en-US" dirty="0" err="1" smtClean="0"/>
              <a:t>matplotlib</a:t>
            </a:r>
            <a:endParaRPr lang="en-US" dirty="0" smtClean="0"/>
          </a:p>
          <a:p>
            <a:pPr lvl="1"/>
            <a:r>
              <a:rPr lang="en-US" dirty="0" smtClean="0"/>
              <a:t>Plotting</a:t>
            </a:r>
          </a:p>
          <a:p>
            <a:pPr lvl="1"/>
            <a:r>
              <a:rPr lang="en-US" dirty="0" smtClean="0"/>
              <a:t>Curve fitting with </a:t>
            </a:r>
            <a:r>
              <a:rPr lang="en-US" dirty="0" err="1" smtClean="0"/>
              <a:t>scipy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131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1" r="-1"/>
          <a:stretch/>
        </p:blipFill>
        <p:spPr>
          <a:xfrm>
            <a:off x="2488643" y="228600"/>
            <a:ext cx="4340701" cy="6468965"/>
          </a:xfrm>
        </p:spPr>
      </p:pic>
    </p:spTree>
    <p:extLst>
      <p:ext uri="{BB962C8B-B14F-4D97-AF65-F5344CB8AC3E}">
        <p14:creationId xmlns:p14="http://schemas.microsoft.com/office/powerpoint/2010/main" val="2869516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Calibri"/>
                <a:cs typeface="Calibri"/>
              </a:rPr>
              <a:t>What is Programming? 	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447800"/>
            <a:ext cx="7620000" cy="3886200"/>
          </a:xfrm>
        </p:spPr>
        <p:txBody>
          <a:bodyPr/>
          <a:lstStyle/>
          <a:p>
            <a:r>
              <a:rPr lang="en-US" sz="2000" dirty="0" smtClean="0"/>
              <a:t>Here programming is short for “computer programming”, aka “coding”. </a:t>
            </a:r>
            <a:endParaRPr lang="en-US" sz="2000" dirty="0" smtClean="0">
              <a:latin typeface="Calibri"/>
              <a:cs typeface="Calibri"/>
            </a:endParaRPr>
          </a:p>
          <a:p>
            <a:r>
              <a:rPr lang="en-US" sz="2000" dirty="0" smtClean="0">
                <a:latin typeface="Calibri"/>
                <a:cs typeface="Calibri"/>
              </a:rPr>
              <a:t>Coding is writing a set of instructions for the computers. </a:t>
            </a:r>
          </a:p>
          <a:p>
            <a:pPr lvl="1"/>
            <a:r>
              <a:rPr lang="en-US" sz="1800" dirty="0" smtClean="0">
                <a:latin typeface="Calibri"/>
                <a:cs typeface="Calibri"/>
              </a:rPr>
              <a:t>For most of us, this means writing a human-readable program which is then transformed to machine codes that the computer can understand and execute. </a:t>
            </a:r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  <a:p>
            <a:pPr lvl="1"/>
            <a:endParaRPr lang="en-US" sz="1800" dirty="0" smtClean="0"/>
          </a:p>
          <a:p>
            <a:pPr marL="457200" lvl="1" indent="0">
              <a:buNone/>
            </a:pPr>
            <a:endParaRPr lang="en-US" sz="1800" dirty="0" smtClean="0"/>
          </a:p>
          <a:p>
            <a:pPr lvl="1"/>
            <a:endParaRPr lang="en-US" sz="1800" dirty="0" smtClean="0"/>
          </a:p>
          <a:p>
            <a:pPr lvl="1"/>
            <a:endParaRPr lang="en-US" sz="1800" dirty="0"/>
          </a:p>
          <a:p>
            <a:r>
              <a:rPr lang="en-US" sz="2000" dirty="0" smtClean="0">
                <a:solidFill>
                  <a:srgbClr val="FF0000"/>
                </a:solidFill>
                <a:latin typeface="Calibri"/>
                <a:cs typeface="Calibri"/>
              </a:rPr>
              <a:t>But programming goes beyond simply coding, as it also involves analyzing the problem, coming up with a suitable algorithm and designing the implementation strategies etc. </a:t>
            </a:r>
          </a:p>
          <a:p>
            <a:endParaRPr lang="en-US" dirty="0" smtClean="0">
              <a:latin typeface="Calibri"/>
              <a:cs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3733800"/>
            <a:ext cx="1809642" cy="132161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3733800"/>
            <a:ext cx="2002489" cy="1253506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 bwMode="auto">
          <a:xfrm>
            <a:off x="3200400" y="4267200"/>
            <a:ext cx="381000" cy="1524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5943600" y="4267200"/>
            <a:ext cx="381000" cy="1524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itchFamily="-112" charset="0"/>
              <a:ea typeface="ＭＳ Ｐゴシック" pitchFamily="-112" charset="-128"/>
              <a:cs typeface="ＭＳ Ｐゴシック" pitchFamily="-112" charset="-12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657600" y="4038600"/>
            <a:ext cx="2133600" cy="92333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Compiler</a:t>
            </a:r>
          </a:p>
          <a:p>
            <a:pPr algn="ctr"/>
            <a:r>
              <a:rPr lang="en-US" sz="18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Interpreter</a:t>
            </a:r>
          </a:p>
          <a:p>
            <a:pPr algn="ctr"/>
            <a:r>
              <a:rPr lang="en-US" sz="1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Assembler</a:t>
            </a:r>
            <a:endParaRPr lang="en-US" sz="18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066800" y="5029200"/>
            <a:ext cx="1518364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" dirty="0" smtClean="0"/>
              <a:t>Image source: http</a:t>
            </a:r>
            <a:r>
              <a:rPr lang="en-US" sz="600" dirty="0"/>
              <a:t>://</a:t>
            </a:r>
            <a:r>
              <a:rPr lang="en-US" sz="600" dirty="0" err="1"/>
              <a:t>aquinashub.co.uk</a:t>
            </a:r>
            <a:r>
              <a:rPr lang="en-US" sz="600" dirty="0"/>
              <a:t>/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400800" y="5105400"/>
            <a:ext cx="1442034" cy="1846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00" dirty="0" smtClean="0"/>
              <a:t>Image Source: http</a:t>
            </a:r>
            <a:r>
              <a:rPr lang="en-US" sz="600" dirty="0"/>
              <a:t>://</a:t>
            </a:r>
            <a:r>
              <a:rPr lang="en-US" sz="600" dirty="0" err="1"/>
              <a:t>ipoint-tech.com</a:t>
            </a:r>
            <a:r>
              <a:rPr lang="en-US" sz="6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701398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sz="4800" dirty="0"/>
              <a:t>Hands-On </a:t>
            </a:r>
            <a:r>
              <a:rPr lang="en-US" sz="4800" dirty="0" smtClean="0"/>
              <a:t>Exercises</a:t>
            </a:r>
            <a:endParaRPr lang="en-US" sz="4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1135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#1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Print numbers 1 to 100 to </a:t>
            </a:r>
            <a:r>
              <a:rPr lang="en-US" dirty="0" err="1" smtClean="0"/>
              <a:t>stdout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Elements needed:</a:t>
            </a:r>
          </a:p>
          <a:p>
            <a:pPr lvl="1"/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print</a:t>
            </a:r>
          </a:p>
          <a:p>
            <a:pPr lvl="1"/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range </a:t>
            </a:r>
            <a:r>
              <a:rPr lang="en-US" dirty="0" smtClean="0">
                <a:solidFill>
                  <a:srgbClr val="141313"/>
                </a:solidFill>
              </a:rPr>
              <a:t>function</a:t>
            </a:r>
            <a:endParaRPr lang="en-US" dirty="0" smtClean="0">
              <a:solidFill>
                <a:srgbClr val="141313"/>
              </a:solidFill>
              <a:latin typeface="Courier"/>
              <a:cs typeface="Courier"/>
            </a:endParaRPr>
          </a:p>
          <a:p>
            <a:pPr lvl="1"/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for </a:t>
            </a:r>
            <a:r>
              <a:rPr lang="en-US" dirty="0" smtClean="0"/>
              <a:t>loop</a:t>
            </a:r>
          </a:p>
          <a:p>
            <a:pPr lvl="1"/>
            <a:endParaRPr lang="en-US" dirty="0" smtClean="0">
              <a:latin typeface="Courier"/>
              <a:cs typeface="Courier"/>
            </a:endParaRP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1125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Print 100 random numbers in the format of:</a:t>
            </a:r>
          </a:p>
          <a:p>
            <a:pPr lvl="1"/>
            <a:r>
              <a:rPr lang="en-US" dirty="0" smtClean="0"/>
              <a:t>&lt;index&gt; &lt;random number&gt;</a:t>
            </a:r>
          </a:p>
          <a:p>
            <a:pPr lvl="1"/>
            <a:endParaRPr lang="en-US" dirty="0"/>
          </a:p>
          <a:p>
            <a:r>
              <a:rPr lang="en-US" dirty="0" smtClean="0"/>
              <a:t>New Elements needed:</a:t>
            </a:r>
          </a:p>
          <a:p>
            <a:pPr lvl="1"/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from random import random</a:t>
            </a:r>
          </a:p>
          <a:p>
            <a:pPr lvl="1"/>
            <a:r>
              <a:rPr lang="en-US" dirty="0">
                <a:solidFill>
                  <a:schemeClr val="accent3"/>
                </a:solidFill>
                <a:latin typeface="Courier"/>
                <a:cs typeface="Courier"/>
              </a:rPr>
              <a:t>r</a:t>
            </a:r>
            <a:r>
              <a:rPr lang="en-US" dirty="0" smtClean="0">
                <a:solidFill>
                  <a:schemeClr val="accent3"/>
                </a:solidFill>
                <a:latin typeface="Courier"/>
                <a:cs typeface="Courier"/>
              </a:rPr>
              <a:t>andom() </a:t>
            </a:r>
            <a:r>
              <a:rPr lang="en-US" dirty="0" smtClean="0"/>
              <a:t>will generate one flat-distribution random number between [0,1]</a:t>
            </a:r>
          </a:p>
          <a:p>
            <a:pPr marL="457200" lvl="1" indent="0">
              <a:buNone/>
            </a:pPr>
            <a:endParaRPr lang="en-US" dirty="0">
              <a:solidFill>
                <a:schemeClr val="accent3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63090892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Analysis of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828800"/>
            <a:ext cx="7620000" cy="3886200"/>
          </a:xfrm>
        </p:spPr>
        <p:txBody>
          <a:bodyPr/>
          <a:lstStyle/>
          <a:p>
            <a:r>
              <a:rPr lang="en-US" dirty="0" smtClean="0"/>
              <a:t>Mean: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Standard deviation: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2286000"/>
            <a:ext cx="5338233" cy="990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3886200"/>
            <a:ext cx="3429000" cy="124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472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#3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function to calculate the mean and standard deviation of a list</a:t>
            </a:r>
          </a:p>
          <a:p>
            <a:r>
              <a:rPr lang="en-US" dirty="0" smtClean="0"/>
              <a:t>Calculate the mean and standard deviation of the generated random numbers</a:t>
            </a:r>
          </a:p>
          <a:p>
            <a:endParaRPr lang="en-US" dirty="0"/>
          </a:p>
          <a:p>
            <a:r>
              <a:rPr lang="en-US" dirty="0" smtClean="0"/>
              <a:t>New elements needed:</a:t>
            </a:r>
          </a:p>
          <a:p>
            <a:pPr lvl="1"/>
            <a:r>
              <a:rPr lang="en-US" dirty="0" smtClean="0"/>
              <a:t>Store the random numbers in a list</a:t>
            </a:r>
          </a:p>
          <a:p>
            <a:pPr lvl="1"/>
            <a:r>
              <a:rPr lang="en-US" dirty="0" smtClean="0"/>
              <a:t>Self defined function: </a:t>
            </a:r>
            <a:r>
              <a:rPr lang="en-US" dirty="0" err="1" smtClean="0">
                <a:solidFill>
                  <a:schemeClr val="accent3"/>
                </a:solidFill>
              </a:rPr>
              <a:t>def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 err="1" smtClean="0">
                <a:solidFill>
                  <a:schemeClr val="accent3"/>
                </a:solidFill>
              </a:rPr>
              <a:t>func</a:t>
            </a:r>
            <a:r>
              <a:rPr lang="en-US" dirty="0" smtClean="0">
                <a:solidFill>
                  <a:schemeClr val="accent3"/>
                </a:solidFill>
              </a:rPr>
              <a:t>()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>
                <a:solidFill>
                  <a:schemeClr val="accent3"/>
                </a:solidFill>
                <a:latin typeface="Courier"/>
                <a:cs typeface="Courier"/>
              </a:rPr>
              <a:t>sqrt</a:t>
            </a:r>
            <a:r>
              <a:rPr lang="en-US" dirty="0" smtClean="0"/>
              <a:t> function from the </a:t>
            </a:r>
            <a:r>
              <a:rPr lang="en-US" dirty="0" smtClean="0">
                <a:solidFill>
                  <a:srgbClr val="3A75AB"/>
                </a:solidFill>
                <a:latin typeface="Courier"/>
                <a:cs typeface="Courier"/>
              </a:rPr>
              <a:t>math</a:t>
            </a:r>
            <a:r>
              <a:rPr lang="en-US" dirty="0" smtClean="0"/>
              <a:t> module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37053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Exercise #4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19200"/>
            <a:ext cx="6324600" cy="4724400"/>
          </a:xfrm>
        </p:spPr>
        <p:txBody>
          <a:bodyPr/>
          <a:lstStyle/>
          <a:p>
            <a:r>
              <a:rPr lang="en-US" sz="2000" dirty="0" smtClean="0"/>
              <a:t>Monte Carlo Methods: numerical methods that use random numbers to do repeated sampling and obtain results. </a:t>
            </a:r>
          </a:p>
          <a:p>
            <a:r>
              <a:rPr lang="en-US" sz="2000" dirty="0" smtClean="0"/>
              <a:t>Estimate the value of π using the Monte Carlo method.</a:t>
            </a:r>
          </a:p>
          <a:p>
            <a:endParaRPr lang="en-US" sz="2000" dirty="0"/>
          </a:p>
          <a:p>
            <a:r>
              <a:rPr lang="en-US" sz="2000" dirty="0" smtClean="0"/>
              <a:t>Area of the square: 4r</a:t>
            </a:r>
            <a:r>
              <a:rPr lang="en-US" sz="2000" baseline="30000" dirty="0" smtClean="0"/>
              <a:t>2</a:t>
            </a:r>
            <a:r>
              <a:rPr lang="en-US" sz="2000" dirty="0" smtClean="0"/>
              <a:t> </a:t>
            </a:r>
          </a:p>
          <a:p>
            <a:r>
              <a:rPr lang="en-US" sz="2000" dirty="0" smtClean="0"/>
              <a:t>Area of the circle: πr</a:t>
            </a:r>
            <a:r>
              <a:rPr lang="en-US" sz="2000" baseline="30000" dirty="0" smtClean="0"/>
              <a:t>2</a:t>
            </a:r>
          </a:p>
          <a:p>
            <a:r>
              <a:rPr lang="en-US" sz="2000" dirty="0" smtClean="0"/>
              <a:t>If we throw darts randomly at the square, the probability of them landing inside the circle is π/4</a:t>
            </a:r>
          </a:p>
          <a:p>
            <a:r>
              <a:rPr lang="en-US" sz="2000" dirty="0" smtClean="0"/>
              <a:t>Monte Carlo estimation </a:t>
            </a:r>
            <a:r>
              <a:rPr lang="en-US" sz="2000" dirty="0"/>
              <a:t>of </a:t>
            </a:r>
            <a:r>
              <a:rPr lang="en-US" sz="2000" dirty="0" smtClean="0"/>
              <a:t>π: </a:t>
            </a:r>
          </a:p>
          <a:p>
            <a:pPr lvl="1"/>
            <a:r>
              <a:rPr lang="en-US" sz="1600" dirty="0" smtClean="0"/>
              <a:t>Generate N points with coordinates (x, y), where x and y are random numbers between 0 and 1</a:t>
            </a:r>
          </a:p>
          <a:p>
            <a:pPr lvl="1"/>
            <a:r>
              <a:rPr lang="en-US" sz="1600" dirty="0" smtClean="0"/>
              <a:t>If </a:t>
            </a:r>
            <a:r>
              <a:rPr lang="en-US" sz="1600" dirty="0" err="1" smtClean="0"/>
              <a:t>sqrt</a:t>
            </a:r>
            <a:r>
              <a:rPr lang="en-US" sz="1600" dirty="0" smtClean="0"/>
              <a:t>(x^2 + y^2</a:t>
            </a:r>
            <a:r>
              <a:rPr lang="en-US" sz="1600" smtClean="0"/>
              <a:t>) &lt; </a:t>
            </a:r>
            <a:r>
              <a:rPr lang="en-US" sz="1600" dirty="0" smtClean="0"/>
              <a:t>1, N</a:t>
            </a:r>
            <a:r>
              <a:rPr lang="en-US" sz="1600" baseline="-25000" dirty="0" smtClean="0"/>
              <a:t>in </a:t>
            </a:r>
            <a:r>
              <a:rPr lang="en-US" sz="1600" dirty="0" smtClean="0"/>
              <a:t>= N</a:t>
            </a:r>
            <a:r>
              <a:rPr lang="en-US" sz="1600" baseline="-25000" dirty="0" smtClean="0"/>
              <a:t>in</a:t>
            </a:r>
            <a:r>
              <a:rPr lang="en-US" sz="1600" dirty="0" smtClean="0"/>
              <a:t> + 1</a:t>
            </a:r>
          </a:p>
          <a:p>
            <a:pPr lvl="1"/>
            <a:r>
              <a:rPr lang="en-US" sz="1600" dirty="0" smtClean="0"/>
              <a:t>N</a:t>
            </a:r>
            <a:r>
              <a:rPr lang="en-US" sz="1600" baseline="-25000" dirty="0" smtClean="0"/>
              <a:t>in</a:t>
            </a:r>
            <a:r>
              <a:rPr lang="en-US" sz="1600" dirty="0" smtClean="0"/>
              <a:t> / N = π / 4 </a:t>
            </a:r>
            <a:r>
              <a:rPr lang="en-US" sz="1600" dirty="0" smtClean="0">
                <a:latin typeface="Wingdings"/>
                <a:ea typeface="Wingdings"/>
                <a:cs typeface="Wingdings"/>
                <a:sym typeface="Wingdings"/>
              </a:rPr>
              <a:t></a:t>
            </a:r>
            <a:r>
              <a:rPr lang="en-US" sz="1600" dirty="0">
                <a:sym typeface="Wingdings"/>
              </a:rPr>
              <a:t> </a:t>
            </a:r>
            <a:r>
              <a:rPr lang="en-US" sz="1600" dirty="0" smtClean="0"/>
              <a:t>π</a:t>
            </a:r>
            <a:r>
              <a:rPr lang="en-US" sz="1600" dirty="0"/>
              <a:t> </a:t>
            </a:r>
            <a:r>
              <a:rPr lang="en-US" sz="1600" dirty="0" smtClean="0"/>
              <a:t>= 4 N</a:t>
            </a:r>
            <a:r>
              <a:rPr lang="en-US" sz="1600" baseline="-25000" dirty="0" smtClean="0"/>
              <a:t>in</a:t>
            </a:r>
            <a:r>
              <a:rPr lang="en-US" sz="1600" dirty="0" smtClean="0"/>
              <a:t> / N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7162800" y="2667000"/>
            <a:ext cx="1600200" cy="1600200"/>
            <a:chOff x="6172200" y="2590800"/>
            <a:chExt cx="1600200" cy="1600200"/>
          </a:xfrm>
        </p:grpSpPr>
        <p:sp>
          <p:nvSpPr>
            <p:cNvPr id="4" name="Oval 3"/>
            <p:cNvSpPr/>
            <p:nvPr/>
          </p:nvSpPr>
          <p:spPr bwMode="auto">
            <a:xfrm>
              <a:off x="6172200" y="2590800"/>
              <a:ext cx="1600200" cy="16002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6172200" y="2590800"/>
              <a:ext cx="1600200" cy="1600200"/>
            </a:xfrm>
            <a:prstGeom prst="rect">
              <a:avLst/>
            </a:prstGeom>
            <a:noFill/>
            <a:ln>
              <a:headEnd type="none" w="med" len="med"/>
              <a:tailEnd type="none" w="med" len="med"/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itchFamily="-112" charset="0"/>
                <a:ea typeface="ＭＳ Ｐゴシック" pitchFamily="-112" charset="-128"/>
                <a:cs typeface="ＭＳ Ｐゴシック" pitchFamily="-112" charset="-128"/>
              </a:endParaRPr>
            </a:p>
          </p:txBody>
        </p:sp>
        <p:cxnSp>
          <p:nvCxnSpPr>
            <p:cNvPr id="7" name="Straight Arrow Connector 6"/>
            <p:cNvCxnSpPr>
              <a:endCxn id="5" idx="3"/>
            </p:cNvCxnSpPr>
            <p:nvPr/>
          </p:nvCxnSpPr>
          <p:spPr bwMode="auto">
            <a:xfrm flipV="1">
              <a:off x="6934200" y="3390900"/>
              <a:ext cx="838200" cy="381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10" name="TextBox 9"/>
            <p:cNvSpPr txBox="1"/>
            <p:nvPr/>
          </p:nvSpPr>
          <p:spPr>
            <a:xfrm>
              <a:off x="6934200" y="3352800"/>
              <a:ext cx="3042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498437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Closing Remarks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371600"/>
            <a:ext cx="7620000" cy="4343400"/>
          </a:xfrm>
        </p:spPr>
        <p:txBody>
          <a:bodyPr/>
          <a:lstStyle/>
          <a:p>
            <a:r>
              <a:rPr lang="en-US" dirty="0" smtClean="0"/>
              <a:t>Python is powerful and fun.  </a:t>
            </a:r>
          </a:p>
          <a:p>
            <a:r>
              <a:rPr lang="en-US" dirty="0" smtClean="0"/>
              <a:t>It’s a good first language to learn if you don’t have any programming experience. </a:t>
            </a:r>
          </a:p>
          <a:p>
            <a:endParaRPr lang="en-US" dirty="0" smtClean="0"/>
          </a:p>
          <a:p>
            <a:r>
              <a:rPr lang="en-US" dirty="0" smtClean="0"/>
              <a:t>You can find many useful resources on the internet.  </a:t>
            </a:r>
          </a:p>
          <a:p>
            <a:pPr lvl="1"/>
            <a:r>
              <a:rPr lang="en-US" dirty="0" smtClean="0"/>
              <a:t>Official Python website: </a:t>
            </a:r>
            <a:r>
              <a:rPr lang="en-US" dirty="0" smtClean="0">
                <a:hlinkClick r:id="rId2"/>
              </a:rPr>
              <a:t>www.python.org</a:t>
            </a:r>
            <a:endParaRPr lang="en-US" dirty="0" smtClean="0"/>
          </a:p>
          <a:p>
            <a:pPr lvl="1"/>
            <a:r>
              <a:rPr lang="en-US" dirty="0" smtClean="0"/>
              <a:t>Online video courses: </a:t>
            </a:r>
          </a:p>
          <a:p>
            <a:pPr lvl="2"/>
            <a:r>
              <a:rPr lang="en-US" dirty="0" smtClean="0">
                <a:hlinkClick r:id="rId3"/>
              </a:rPr>
              <a:t>www.udacity.com</a:t>
            </a:r>
            <a:endParaRPr lang="en-US" dirty="0" smtClean="0"/>
          </a:p>
          <a:p>
            <a:pPr lvl="2"/>
            <a:r>
              <a:rPr lang="en-US" dirty="0" smtClean="0">
                <a:hlinkClick r:id="rId4"/>
              </a:rPr>
              <a:t>www.coursera.org</a:t>
            </a:r>
            <a:endParaRPr lang="en-US" dirty="0" smtClean="0"/>
          </a:p>
          <a:p>
            <a:pPr lvl="2"/>
            <a:r>
              <a:rPr lang="en-US" dirty="0" smtClean="0">
                <a:hlinkClick r:id="rId5"/>
              </a:rPr>
              <a:t>www.edx.org</a:t>
            </a:r>
            <a:endParaRPr lang="en-US" dirty="0"/>
          </a:p>
          <a:p>
            <a:pPr lvl="1"/>
            <a:r>
              <a:rPr lang="en-US" dirty="0" err="1" smtClean="0"/>
              <a:t>Codecademy</a:t>
            </a:r>
            <a:r>
              <a:rPr lang="en-US" dirty="0" smtClean="0"/>
              <a:t> interactive coding tutorials:</a:t>
            </a:r>
          </a:p>
          <a:p>
            <a:pPr lvl="2"/>
            <a:r>
              <a:rPr lang="en-US" dirty="0" smtClean="0">
                <a:hlinkClick r:id="rId6"/>
              </a:rPr>
              <a:t>http</a:t>
            </a:r>
            <a:r>
              <a:rPr lang="en-US" dirty="0">
                <a:hlinkClick r:id="rId6"/>
              </a:rPr>
              <a:t>://www.codecademy.com/tracks/</a:t>
            </a:r>
            <a:r>
              <a:rPr lang="en-US" dirty="0" smtClean="0">
                <a:hlinkClick r:id="rId6"/>
              </a:rPr>
              <a:t>python</a:t>
            </a:r>
            <a:endParaRPr lang="en-US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41706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447800" y="2895600"/>
            <a:ext cx="6833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3A75AB"/>
                </a:solidFill>
                <a:latin typeface="Courier"/>
                <a:cs typeface="Courier"/>
              </a:rPr>
              <a:t>p</a:t>
            </a:r>
            <a:r>
              <a:rPr lang="en-US" sz="3600" dirty="0" smtClean="0">
                <a:solidFill>
                  <a:srgbClr val="3A75AB"/>
                </a:solidFill>
                <a:latin typeface="Courier"/>
                <a:cs typeface="Courier"/>
              </a:rPr>
              <a:t>rint “Have fun coding!”</a:t>
            </a:r>
            <a:endParaRPr lang="en-US" sz="3600" dirty="0">
              <a:solidFill>
                <a:srgbClr val="3A75AB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331394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programming language?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828800"/>
            <a:ext cx="7620000" cy="4114800"/>
          </a:xfrm>
        </p:spPr>
        <p:txBody>
          <a:bodyPr/>
          <a:lstStyle/>
          <a:p>
            <a:r>
              <a:rPr lang="en-US" dirty="0" smtClean="0"/>
              <a:t>Just as we have different human languages, there are a lot of different computer programming languages, such as FORTRAN, C, C++, Python, Java, Perl, etc. </a:t>
            </a:r>
            <a:endParaRPr lang="en-US" dirty="0" smtClean="0"/>
          </a:p>
          <a:p>
            <a:pPr lvl="1"/>
            <a:r>
              <a:rPr lang="en-US" dirty="0" smtClean="0"/>
              <a:t>When I was in high school, I learned BASIC!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programming language defines a set of rules to write a computer program.</a:t>
            </a:r>
          </a:p>
          <a:p>
            <a:endParaRPr lang="en-US" dirty="0"/>
          </a:p>
          <a:p>
            <a:r>
              <a:rPr lang="en-US" dirty="0" smtClean="0"/>
              <a:t>Just like a human language, a programming language has a certain “vocabulary” and “grammar”.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4327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we need to know about programming?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524000"/>
            <a:ext cx="7620000" cy="4114800"/>
          </a:xfrm>
        </p:spPr>
        <p:txBody>
          <a:bodyPr/>
          <a:lstStyle/>
          <a:p>
            <a:r>
              <a:rPr lang="en-US" dirty="0" smtClean="0"/>
              <a:t>Programming is embedded in every aspect of modern life. </a:t>
            </a:r>
          </a:p>
          <a:p>
            <a:endParaRPr lang="en-US" dirty="0" smtClean="0"/>
          </a:p>
          <a:p>
            <a:r>
              <a:rPr lang="en-US" dirty="0" smtClean="0"/>
              <a:t>Computers.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Playstation</a:t>
            </a:r>
            <a:r>
              <a:rPr lang="en-US" dirty="0" smtClean="0"/>
              <a:t>, XBOX, ...</a:t>
            </a:r>
          </a:p>
          <a:p>
            <a:endParaRPr lang="en-US" dirty="0"/>
          </a:p>
          <a:p>
            <a:r>
              <a:rPr lang="en-US" dirty="0"/>
              <a:t>Smart phones/TVs/watches/refrigerators/...</a:t>
            </a:r>
          </a:p>
          <a:p>
            <a:pPr lvl="1"/>
            <a:r>
              <a:rPr lang="en-US" dirty="0"/>
              <a:t>How are they smart? Computer programs!</a:t>
            </a:r>
          </a:p>
          <a:p>
            <a:pPr lvl="1"/>
            <a:r>
              <a:rPr lang="en-US" dirty="0"/>
              <a:t>Smart houses? (Eureka, anyone?)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7353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the Context of Science and Engineering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219200"/>
            <a:ext cx="7620000" cy="4572000"/>
          </a:xfrm>
        </p:spPr>
        <p:txBody>
          <a:bodyPr/>
          <a:lstStyle/>
          <a:p>
            <a:r>
              <a:rPr lang="en-US" dirty="0" smtClean="0"/>
              <a:t>Numerical simulations and big data analytics play a significant role in the advancement of science and engineering.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Programming is essential</a:t>
            </a:r>
            <a:r>
              <a:rPr lang="is-IS" dirty="0" smtClean="0"/>
              <a:t>…</a:t>
            </a:r>
            <a:endParaRPr lang="is-IS" dirty="0"/>
          </a:p>
          <a:p>
            <a:pPr lvl="1"/>
            <a:r>
              <a:rPr lang="is-IS" dirty="0" smtClean="0">
                <a:solidFill>
                  <a:srgbClr val="660066"/>
                </a:solidFill>
              </a:rPr>
              <a:t>Aircraft simulation</a:t>
            </a:r>
          </a:p>
          <a:p>
            <a:pPr lvl="1"/>
            <a:r>
              <a:rPr lang="is-IS" dirty="0" smtClean="0">
                <a:solidFill>
                  <a:srgbClr val="660066"/>
                </a:solidFill>
              </a:rPr>
              <a:t>Genome sequencing</a:t>
            </a:r>
          </a:p>
          <a:p>
            <a:pPr lvl="1"/>
            <a:r>
              <a:rPr lang="is-IS" dirty="0" smtClean="0">
                <a:solidFill>
                  <a:srgbClr val="660066"/>
                </a:solidFill>
              </a:rPr>
              <a:t>Drug discovery</a:t>
            </a:r>
          </a:p>
          <a:p>
            <a:pPr lvl="1"/>
            <a:r>
              <a:rPr lang="en-US" dirty="0" smtClean="0">
                <a:solidFill>
                  <a:srgbClr val="660066"/>
                </a:solidFill>
              </a:rPr>
              <a:t>Supernova simulation</a:t>
            </a:r>
          </a:p>
          <a:p>
            <a:pPr lvl="1"/>
            <a:r>
              <a:rPr lang="en-US" dirty="0" smtClean="0">
                <a:solidFill>
                  <a:srgbClr val="660066"/>
                </a:solidFill>
              </a:rPr>
              <a:t>The origin of mass and the evolution of the universe! </a:t>
            </a:r>
          </a:p>
          <a:p>
            <a:pPr lvl="1"/>
            <a:r>
              <a:rPr lang="en-US" dirty="0" smtClean="0">
                <a:solidFill>
                  <a:srgbClr val="660066"/>
                </a:solidFill>
              </a:rPr>
              <a:t>And much more</a:t>
            </a:r>
            <a:r>
              <a:rPr lang="is-IS" dirty="0" smtClean="0">
                <a:solidFill>
                  <a:srgbClr val="660066"/>
                </a:solidFill>
              </a:rPr>
              <a:t>…</a:t>
            </a:r>
          </a:p>
          <a:p>
            <a:pPr lvl="1"/>
            <a:endParaRPr lang="is-IS" dirty="0" smtClean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050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438400"/>
            <a:ext cx="8382000" cy="1090613"/>
          </a:xfrm>
        </p:spPr>
        <p:txBody>
          <a:bodyPr/>
          <a:lstStyle/>
          <a:p>
            <a:pPr algn="ctr"/>
            <a:r>
              <a:rPr lang="en-US" dirty="0" smtClean="0"/>
              <a:t>Introduction to Python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728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is </a:t>
            </a:r>
            <a:r>
              <a:rPr lang="en-US" dirty="0" smtClean="0"/>
              <a:t>a popular computer programming </a:t>
            </a:r>
            <a:r>
              <a:rPr lang="en-US" dirty="0"/>
              <a:t>language </a:t>
            </a:r>
            <a:r>
              <a:rPr lang="en-US" dirty="0" smtClean="0"/>
              <a:t>with many applications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It is a high-level language that is meant to be very readable, flexible and portable across different </a:t>
            </a:r>
            <a:r>
              <a:rPr lang="en-US" dirty="0" smtClean="0"/>
              <a:t>platforms (Mac OS, Windows, Linux, </a:t>
            </a:r>
            <a:r>
              <a:rPr lang="is-IS" dirty="0" smtClean="0"/>
              <a:t>…)</a:t>
            </a:r>
            <a:r>
              <a:rPr lang="en-US" dirty="0" smtClean="0"/>
              <a:t>. </a:t>
            </a:r>
            <a:endParaRPr lang="en-US" dirty="0" smtClean="0"/>
          </a:p>
          <a:p>
            <a:r>
              <a:rPr lang="en-US" dirty="0" smtClean="0"/>
              <a:t>It is an interpreted </a:t>
            </a:r>
            <a:r>
              <a:rPr lang="en-US" dirty="0" smtClean="0"/>
              <a:t>language, meaning, the </a:t>
            </a:r>
            <a:r>
              <a:rPr lang="en-US" dirty="0" smtClean="0"/>
              <a:t>program statements are checked statement by statement. </a:t>
            </a:r>
          </a:p>
          <a:p>
            <a:r>
              <a:rPr lang="en-US" dirty="0" smtClean="0"/>
              <a:t>Needs </a:t>
            </a:r>
            <a:r>
              <a:rPr lang="en-US" dirty="0"/>
              <a:t>the </a:t>
            </a:r>
            <a:r>
              <a:rPr lang="en-US" b="1" dirty="0"/>
              <a:t>python</a:t>
            </a:r>
            <a:r>
              <a:rPr lang="en-US" dirty="0"/>
              <a:t> interpreter. </a:t>
            </a:r>
          </a:p>
          <a:p>
            <a:pPr marL="400050"/>
            <a:r>
              <a:rPr lang="en-US" dirty="0"/>
              <a:t>No </a:t>
            </a:r>
            <a:r>
              <a:rPr lang="en-US" dirty="0" smtClean="0"/>
              <a:t>need to compile and link </a:t>
            </a:r>
            <a:r>
              <a:rPr lang="en-US" dirty="0"/>
              <a:t>the </a:t>
            </a:r>
            <a:r>
              <a:rPr lang="en-US" dirty="0" smtClean="0"/>
              <a:t>program, unlike C/C++. </a:t>
            </a:r>
            <a:endParaRPr lang="en-US" dirty="0"/>
          </a:p>
          <a:p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6172200" y="533400"/>
            <a:ext cx="1585175" cy="642610"/>
            <a:chOff x="7387106" y="228600"/>
            <a:chExt cx="1585175" cy="64261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387106" y="228600"/>
              <a:ext cx="1585175" cy="5334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7620000" y="609600"/>
              <a:ext cx="115200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 err="1" smtClean="0">
                  <a:solidFill>
                    <a:schemeClr val="bg2">
                      <a:lumMod val="50000"/>
                    </a:schemeClr>
                  </a:solidFill>
                  <a:latin typeface="Calibri"/>
                  <a:cs typeface="Calibri"/>
                </a:rPr>
                <a:t>www.python.org</a:t>
              </a:r>
              <a:endParaRPr lang="en-US" sz="1050" dirty="0">
                <a:solidFill>
                  <a:schemeClr val="bg2">
                    <a:lumMod val="50000"/>
                  </a:schemeClr>
                </a:solidFill>
                <a:latin typeface="Calibri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1019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NL-MLin-Presentation">
  <a:themeElements>
    <a:clrScheme name="BNL Blue 2">
      <a:dk1>
        <a:srgbClr val="141313"/>
      </a:dk1>
      <a:lt1>
        <a:srgbClr val="FFFFFF"/>
      </a:lt1>
      <a:dk2>
        <a:srgbClr val="082957"/>
      </a:dk2>
      <a:lt2>
        <a:srgbClr val="8DABCC"/>
      </a:lt2>
      <a:accent1>
        <a:srgbClr val="C9DBE8"/>
      </a:accent1>
      <a:accent2>
        <a:srgbClr val="8DABCC"/>
      </a:accent2>
      <a:accent3>
        <a:srgbClr val="3A75AB"/>
      </a:accent3>
      <a:accent4>
        <a:srgbClr val="2D4D7B"/>
      </a:accent4>
      <a:accent5>
        <a:srgbClr val="082957"/>
      </a:accent5>
      <a:accent6>
        <a:srgbClr val="141313"/>
      </a:accent6>
      <a:hlink>
        <a:srgbClr val="3A75AB"/>
      </a:hlink>
      <a:folHlink>
        <a:srgbClr val="2D4D7B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ＭＳ Ｐゴシック" pitchFamily="-112" charset="-128"/>
            <a:cs typeface="ＭＳ Ｐゴシック" pitchFamily="-112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12" charset="0"/>
            <a:ea typeface="ＭＳ Ｐゴシック" pitchFamily="-112" charset="-128"/>
            <a:cs typeface="ＭＳ Ｐゴシック" pitchFamily="-112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3">
        <a:dk1>
          <a:srgbClr val="322F31"/>
        </a:dk1>
        <a:lt1>
          <a:srgbClr val="FFFFFF"/>
        </a:lt1>
        <a:dk2>
          <a:srgbClr val="322F31"/>
        </a:dk2>
        <a:lt2>
          <a:srgbClr val="322F31"/>
        </a:lt2>
        <a:accent1>
          <a:srgbClr val="8071B4"/>
        </a:accent1>
        <a:accent2>
          <a:srgbClr val="8071B4"/>
        </a:accent2>
        <a:accent3>
          <a:srgbClr val="FFFFFF"/>
        </a:accent3>
        <a:accent4>
          <a:srgbClr val="292728"/>
        </a:accent4>
        <a:accent5>
          <a:srgbClr val="C0BBD6"/>
        </a:accent5>
        <a:accent6>
          <a:srgbClr val="7366A3"/>
        </a:accent6>
        <a:hlink>
          <a:srgbClr val="8071B4"/>
        </a:hlink>
        <a:folHlink>
          <a:srgbClr val="8071B4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25771</TotalTime>
  <Words>2418</Words>
  <Application>Microsoft Macintosh PowerPoint</Application>
  <PresentationFormat>On-screen Show (4:3)</PresentationFormat>
  <Paragraphs>374</Paragraphs>
  <Slides>47</Slides>
  <Notes>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9" baseType="lpstr">
      <vt:lpstr>BNL-MLin-Presentation</vt:lpstr>
      <vt:lpstr>Equation</vt:lpstr>
      <vt:lpstr>An Introduction to Programming with Python</vt:lpstr>
      <vt:lpstr>Who am I? </vt:lpstr>
      <vt:lpstr>What Do I Do? </vt:lpstr>
      <vt:lpstr>What is Programming?  </vt:lpstr>
      <vt:lpstr>What is a programming language? </vt:lpstr>
      <vt:lpstr>Why do we need to know about programming? </vt:lpstr>
      <vt:lpstr>In the Context of Science and Engineering…</vt:lpstr>
      <vt:lpstr>Introduction to Python</vt:lpstr>
      <vt:lpstr>What is Python?</vt:lpstr>
      <vt:lpstr>Lesson Plan</vt:lpstr>
      <vt:lpstr>My Goals for this course</vt:lpstr>
      <vt:lpstr>Starting up Canopy</vt:lpstr>
      <vt:lpstr>Setting up Canopy</vt:lpstr>
      <vt:lpstr>PowerPoint Presentation</vt:lpstr>
      <vt:lpstr>Standard Python Shell vs. IPython</vt:lpstr>
      <vt:lpstr>Two Ways to Use Python</vt:lpstr>
      <vt:lpstr>Good to know </vt:lpstr>
      <vt:lpstr>Good to know</vt:lpstr>
      <vt:lpstr>Python Basic Building Blocks </vt:lpstr>
      <vt:lpstr>Data Types </vt:lpstr>
      <vt:lpstr>Variables and Assignment</vt:lpstr>
      <vt:lpstr>Collection Data Types: Represent a group of values</vt:lpstr>
      <vt:lpstr>Logical Operation</vt:lpstr>
      <vt:lpstr>Arithmetic Operators</vt:lpstr>
      <vt:lpstr>Input and Output (I/O)</vt:lpstr>
      <vt:lpstr>Control Flow Statements</vt:lpstr>
      <vt:lpstr>Functions</vt:lpstr>
      <vt:lpstr>Classes, Modules and Libraries</vt:lpstr>
      <vt:lpstr>An Example – Random Numbers</vt:lpstr>
      <vt:lpstr>Normal/Gaussian Distribution</vt:lpstr>
      <vt:lpstr>Normal/Gaussian Distribution</vt:lpstr>
      <vt:lpstr>Task1: Generate and save the random numbers</vt:lpstr>
      <vt:lpstr>PowerPoint Presentation</vt:lpstr>
      <vt:lpstr>Statistical Analysis of Data</vt:lpstr>
      <vt:lpstr>Task2: Calculate the mean and standard deviation</vt:lpstr>
      <vt:lpstr>PowerPoint Presentation</vt:lpstr>
      <vt:lpstr>Histogram</vt:lpstr>
      <vt:lpstr>Task3: Fit the data and plot the histogram</vt:lpstr>
      <vt:lpstr>PowerPoint Presentation</vt:lpstr>
      <vt:lpstr>PowerPoint Presentation</vt:lpstr>
      <vt:lpstr>Exercise #1</vt:lpstr>
      <vt:lpstr>Exercise #2</vt:lpstr>
      <vt:lpstr>Statistical Analysis of Data</vt:lpstr>
      <vt:lpstr>Exercise #3</vt:lpstr>
      <vt:lpstr>Exercise #4</vt:lpstr>
      <vt:lpstr>Closing Remarks</vt:lpstr>
      <vt:lpstr>PowerPoint Presentation</vt:lpstr>
    </vt:vector>
  </TitlesOfParts>
  <Company>BNL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Tiffany Gagnon</dc:creator>
  <cp:lastModifiedBy>Meifeng Lin</cp:lastModifiedBy>
  <cp:revision>347</cp:revision>
  <cp:lastPrinted>2007-07-02T19:06:14Z</cp:lastPrinted>
  <dcterms:created xsi:type="dcterms:W3CDTF">2007-06-28T20:22:43Z</dcterms:created>
  <dcterms:modified xsi:type="dcterms:W3CDTF">2017-01-11T20:56:07Z</dcterms:modified>
</cp:coreProperties>
</file>